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7"/>
  </p:notesMasterIdLst>
  <p:sldIdLst>
    <p:sldId id="447" r:id="rId2"/>
    <p:sldId id="412" r:id="rId3"/>
    <p:sldId id="257" r:id="rId4"/>
    <p:sldId id="287" r:id="rId5"/>
    <p:sldId id="262" r:id="rId6"/>
    <p:sldId id="415" r:id="rId7"/>
    <p:sldId id="258" r:id="rId8"/>
    <p:sldId id="410" r:id="rId9"/>
    <p:sldId id="299" r:id="rId10"/>
    <p:sldId id="373" r:id="rId11"/>
    <p:sldId id="286" r:id="rId12"/>
    <p:sldId id="409" r:id="rId13"/>
    <p:sldId id="329" r:id="rId14"/>
    <p:sldId id="411" r:id="rId15"/>
    <p:sldId id="372" r:id="rId16"/>
    <p:sldId id="448" r:id="rId17"/>
    <p:sldId id="281" r:id="rId18"/>
    <p:sldId id="398" r:id="rId19"/>
    <p:sldId id="259" r:id="rId20"/>
    <p:sldId id="339" r:id="rId21"/>
    <p:sldId id="340" r:id="rId22"/>
    <p:sldId id="263" r:id="rId23"/>
    <p:sldId id="363" r:id="rId24"/>
    <p:sldId id="265" r:id="rId25"/>
    <p:sldId id="267" r:id="rId26"/>
    <p:sldId id="361" r:id="rId27"/>
    <p:sldId id="364" r:id="rId28"/>
    <p:sldId id="365" r:id="rId29"/>
    <p:sldId id="359" r:id="rId30"/>
    <p:sldId id="360" r:id="rId31"/>
    <p:sldId id="366" r:id="rId32"/>
    <p:sldId id="389" r:id="rId33"/>
    <p:sldId id="268" r:id="rId34"/>
    <p:sldId id="269" r:id="rId35"/>
    <p:sldId id="303" r:id="rId36"/>
    <p:sldId id="272" r:id="rId37"/>
    <p:sldId id="273" r:id="rId38"/>
    <p:sldId id="274" r:id="rId39"/>
    <p:sldId id="304" r:id="rId40"/>
    <p:sldId id="311" r:id="rId41"/>
    <p:sldId id="314" r:id="rId42"/>
    <p:sldId id="275" r:id="rId43"/>
    <p:sldId id="305" r:id="rId44"/>
    <p:sldId id="312" r:id="rId45"/>
    <p:sldId id="318" r:id="rId46"/>
    <p:sldId id="306" r:id="rId47"/>
    <p:sldId id="276" r:id="rId48"/>
    <p:sldId id="277" r:id="rId49"/>
    <p:sldId id="307" r:id="rId50"/>
    <p:sldId id="278" r:id="rId51"/>
    <p:sldId id="406" r:id="rId52"/>
    <p:sldId id="390" r:id="rId53"/>
    <p:sldId id="391" r:id="rId54"/>
    <p:sldId id="392" r:id="rId55"/>
    <p:sldId id="394" r:id="rId56"/>
    <p:sldId id="395" r:id="rId57"/>
    <p:sldId id="397" r:id="rId58"/>
    <p:sldId id="322" r:id="rId59"/>
    <p:sldId id="320" r:id="rId60"/>
    <p:sldId id="321" r:id="rId61"/>
    <p:sldId id="326" r:id="rId62"/>
    <p:sldId id="327" r:id="rId63"/>
    <p:sldId id="376" r:id="rId64"/>
    <p:sldId id="377" r:id="rId65"/>
    <p:sldId id="44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104" d="100"/>
          <a:sy n="104" d="100"/>
        </p:scale>
        <p:origin x="-1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34F42-7501-4EA0-B136-FAEF702DAF9F}" type="datetimeFigureOut">
              <a:rPr lang="en-IN" smtClean="0"/>
              <a:pPr/>
              <a:t>8/31/2014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F1C41-AC70-4CEA-AF77-799FE887934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40F1C41-AC70-4CEA-AF77-799FE8879345}"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8BF04C-253A-47EA-AF13-8F4CD4071858}" type="datetimeFigureOut">
              <a:rPr lang="en-US" smtClean="0"/>
              <a:pPr/>
              <a:t>8/31/2014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D804934-0C3B-43E6-AA30-0F224D9214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BF04C-253A-47EA-AF13-8F4CD4071858}"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4934-0C3B-43E6-AA30-0F224D9214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BF04C-253A-47EA-AF13-8F4CD4071858}"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4934-0C3B-43E6-AA30-0F224D9214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BF04C-253A-47EA-AF13-8F4CD4071858}"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4934-0C3B-43E6-AA30-0F224D9214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8BF04C-253A-47EA-AF13-8F4CD4071858}"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4934-0C3B-43E6-AA30-0F224D9214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8BF04C-253A-47EA-AF13-8F4CD4071858}" type="datetimeFigureOut">
              <a:rPr lang="en-US" smtClean="0"/>
              <a:pPr/>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04934-0C3B-43E6-AA30-0F224D9214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8BF04C-253A-47EA-AF13-8F4CD4071858}" type="datetimeFigureOut">
              <a:rPr lang="en-US" smtClean="0"/>
              <a:pPr/>
              <a:t>8/31/2014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04934-0C3B-43E6-AA30-0F224D9214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C8BF04C-253A-47EA-AF13-8F4CD4071858}" type="datetimeFigureOut">
              <a:rPr lang="en-US" smtClean="0"/>
              <a:pPr/>
              <a:t>8/31/2014</a:t>
            </a:fld>
            <a:endParaRPr lang="en-US"/>
          </a:p>
        </p:txBody>
      </p:sp>
      <p:sp>
        <p:nvSpPr>
          <p:cNvPr id="8" name="Slide Number Placeholder 7"/>
          <p:cNvSpPr>
            <a:spLocks noGrp="1"/>
          </p:cNvSpPr>
          <p:nvPr>
            <p:ph type="sldNum" sz="quarter" idx="11"/>
          </p:nvPr>
        </p:nvSpPr>
        <p:spPr/>
        <p:txBody>
          <a:bodyPr/>
          <a:lstStyle/>
          <a:p>
            <a:fld id="{5D804934-0C3B-43E6-AA30-0F224D9214D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BF04C-253A-47EA-AF13-8F4CD4071858}" type="datetimeFigureOut">
              <a:rPr lang="en-US" smtClean="0"/>
              <a:pPr/>
              <a:t>8/31/2014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04934-0C3B-43E6-AA30-0F224D9214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8BF04C-253A-47EA-AF13-8F4CD4071858}" type="datetimeFigureOut">
              <a:rPr lang="en-US" smtClean="0"/>
              <a:pPr/>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D804934-0C3B-43E6-AA30-0F224D9214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C8BF04C-253A-47EA-AF13-8F4CD4071858}" type="datetimeFigureOut">
              <a:rPr lang="en-US" smtClean="0"/>
              <a:pPr/>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04934-0C3B-43E6-AA30-0F224D9214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C8BF04C-253A-47EA-AF13-8F4CD4071858}" type="datetimeFigureOut">
              <a:rPr lang="en-US" smtClean="0"/>
              <a:pPr/>
              <a:t>8/31/2014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D804934-0C3B-43E6-AA30-0F224D9214D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401762"/>
          </a:xfrm>
        </p:spPr>
        <p:txBody>
          <a:bodyPr>
            <a:normAutofit fontScale="90000"/>
          </a:bodyPr>
          <a:lstStyle/>
          <a:p>
            <a:r>
              <a:rPr lang="en-US" dirty="0" smtClean="0"/>
              <a:t>              IMPACTED THIRD MOLAR</a:t>
            </a:r>
            <a:br>
              <a:rPr lang="en-US" dirty="0" smtClean="0"/>
            </a:br>
            <a:r>
              <a:rPr lang="en-US" dirty="0" smtClean="0"/>
              <a:t>           SURGERY &amp; COMPLICATIONS</a:t>
            </a:r>
            <a:endParaRPr lang="en-IN" dirty="0"/>
          </a:p>
        </p:txBody>
      </p:sp>
      <p:sp>
        <p:nvSpPr>
          <p:cNvPr id="3" name="Content Placeholder 2"/>
          <p:cNvSpPr>
            <a:spLocks noGrp="1"/>
          </p:cNvSpPr>
          <p:nvPr>
            <p:ph idx="1"/>
          </p:nvPr>
        </p:nvSpPr>
        <p:spPr>
          <a:xfrm>
            <a:off x="0" y="3429000"/>
            <a:ext cx="9144000" cy="3429000"/>
          </a:xfrm>
        </p:spPr>
        <p:txBody>
          <a:bodyPr>
            <a:normAutofit/>
          </a:bodyPr>
          <a:lstStyle/>
          <a:p>
            <a:pPr>
              <a:buNone/>
            </a:pPr>
            <a:r>
              <a:rPr lang="en-US" sz="4400" b="1" dirty="0" smtClean="0">
                <a:solidFill>
                  <a:srgbClr val="00FF00"/>
                </a:solidFill>
                <a:latin typeface="Times New Roman" pitchFamily="18" charset="0"/>
                <a:ea typeface="ＭＳ Ｐゴシック" pitchFamily="34" charset="-128"/>
                <a:cs typeface="Times New Roman" pitchFamily="18" charset="0"/>
              </a:rPr>
              <a:t>                </a:t>
            </a:r>
            <a:r>
              <a:rPr lang="en-US" sz="3600" b="1" dirty="0" smtClean="0">
                <a:solidFill>
                  <a:srgbClr val="00FF00"/>
                </a:solidFill>
                <a:latin typeface="Times New Roman" pitchFamily="18" charset="0"/>
                <a:ea typeface="ＭＳ Ｐゴシック" pitchFamily="34" charset="-128"/>
                <a:cs typeface="Times New Roman" pitchFamily="18" charset="0"/>
              </a:rPr>
              <a:t>Prof. </a:t>
            </a:r>
            <a:r>
              <a:rPr lang="en-US" sz="3600" b="1" dirty="0" err="1" smtClean="0">
                <a:solidFill>
                  <a:srgbClr val="00FF00"/>
                </a:solidFill>
                <a:latin typeface="Times New Roman" pitchFamily="18" charset="0"/>
                <a:ea typeface="ＭＳ Ｐゴシック" pitchFamily="34" charset="-128"/>
                <a:cs typeface="Times New Roman" pitchFamily="18" charset="0"/>
              </a:rPr>
              <a:t>Shadab</a:t>
            </a:r>
            <a:r>
              <a:rPr lang="en-US" sz="3600" b="1" dirty="0" smtClean="0">
                <a:solidFill>
                  <a:srgbClr val="00FF00"/>
                </a:solidFill>
                <a:latin typeface="Times New Roman" pitchFamily="18" charset="0"/>
                <a:ea typeface="ＭＳ Ｐゴシック" pitchFamily="34" charset="-128"/>
                <a:cs typeface="Times New Roman" pitchFamily="18" charset="0"/>
              </a:rPr>
              <a:t> Mohammad</a:t>
            </a:r>
          </a:p>
          <a:p>
            <a:pPr>
              <a:buNone/>
            </a:pPr>
            <a:r>
              <a:rPr lang="en-US" sz="2400" b="1" dirty="0" smtClean="0">
                <a:solidFill>
                  <a:schemeClr val="bg1"/>
                </a:solidFill>
                <a:latin typeface="Times New Roman" pitchFamily="18" charset="0"/>
                <a:ea typeface="ＭＳ Ｐゴシック" pitchFamily="34" charset="-128"/>
                <a:cs typeface="Times New Roman" pitchFamily="18" charset="0"/>
              </a:rPr>
              <a:t>                                         </a:t>
            </a:r>
            <a:r>
              <a:rPr lang="en-US" sz="2400" b="1" dirty="0" smtClean="0">
                <a:latin typeface="Times New Roman" pitchFamily="18" charset="0"/>
                <a:ea typeface="ＭＳ Ｐゴシック" pitchFamily="34" charset="-128"/>
                <a:cs typeface="Times New Roman" pitchFamily="18" charset="0"/>
              </a:rPr>
              <a:t>Professor and Head,</a:t>
            </a:r>
          </a:p>
          <a:p>
            <a:pPr>
              <a:buNone/>
            </a:pPr>
            <a:r>
              <a:rPr lang="en-US" sz="2400" b="1" dirty="0" smtClean="0">
                <a:latin typeface="Times New Roman" pitchFamily="18" charset="0"/>
                <a:ea typeface="ＭＳ Ｐゴシック" pitchFamily="34" charset="-128"/>
                <a:cs typeface="Times New Roman" pitchFamily="18" charset="0"/>
              </a:rPr>
              <a:t>                      Department of Oral and Maxillofacial Surgery,</a:t>
            </a:r>
          </a:p>
          <a:p>
            <a:pPr>
              <a:buNone/>
            </a:pPr>
            <a:r>
              <a:rPr lang="en-US" sz="2400" b="1" dirty="0" smtClean="0">
                <a:latin typeface="Times New Roman" pitchFamily="18" charset="0"/>
                <a:ea typeface="ＭＳ Ｐゴシック" pitchFamily="34" charset="-128"/>
                <a:cs typeface="Times New Roman" pitchFamily="18" charset="0"/>
              </a:rPr>
              <a:t>                                   Faculty Of Dental Sciences,</a:t>
            </a:r>
          </a:p>
          <a:p>
            <a:pPr>
              <a:buNone/>
            </a:pPr>
            <a:r>
              <a:rPr lang="en-US" sz="2400" b="1" dirty="0" smtClean="0">
                <a:latin typeface="Times New Roman" pitchFamily="18" charset="0"/>
                <a:ea typeface="ＭＳ Ｐゴシック" pitchFamily="34" charset="-128"/>
                <a:cs typeface="Times New Roman" pitchFamily="18" charset="0"/>
              </a:rPr>
              <a:t>                            King George’s Medical University,</a:t>
            </a:r>
          </a:p>
          <a:p>
            <a:pPr>
              <a:buNone/>
            </a:pP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Lucknow</a:t>
            </a:r>
            <a:r>
              <a:rPr lang="en-US" sz="2400" b="1" dirty="0" smtClean="0">
                <a:latin typeface="Times New Roman" pitchFamily="18" charset="0"/>
                <a:ea typeface="ＭＳ Ｐゴシック" pitchFamily="34" charset="-128"/>
                <a:cs typeface="Times New Roman" pitchFamily="18" charset="0"/>
              </a:rPr>
              <a:t>,</a:t>
            </a:r>
          </a:p>
          <a:p>
            <a:pPr>
              <a:buNone/>
            </a:pPr>
            <a:r>
              <a:rPr lang="en-US" sz="2400" b="1" dirty="0" smtClean="0">
                <a:latin typeface="Times New Roman" pitchFamily="18" charset="0"/>
                <a:ea typeface="ＭＳ Ｐゴシック" pitchFamily="34" charset="-128"/>
                <a:cs typeface="Times New Roman" pitchFamily="18" charset="0"/>
              </a:rPr>
              <a:t>                                                  India.</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Autofit/>
          </a:bodyPr>
          <a:lstStyle/>
          <a:p>
            <a:pPr algn="just"/>
            <a:r>
              <a:rPr lang="en-US" sz="3600" b="1" dirty="0" smtClean="0"/>
              <a:t>  </a:t>
            </a:r>
            <a:r>
              <a:rPr lang="en-US" sz="3600" b="1" dirty="0" smtClean="0">
                <a:latin typeface="Times New Roman" pitchFamily="18" charset="0"/>
                <a:cs typeface="Times New Roman" pitchFamily="18" charset="0"/>
              </a:rPr>
              <a:t>Pell and Gregory’s Classification(1933</a:t>
            </a:r>
            <a:r>
              <a:rPr lang="en-US" sz="3600" b="1" u="sng"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t/>
            </a:r>
            <a:br>
              <a:rPr lang="en-US" sz="3600" dirty="0" smtClean="0"/>
            </a:br>
            <a:r>
              <a:rPr lang="en-US" sz="3200" dirty="0" smtClean="0">
                <a:latin typeface="Times New Roman" pitchFamily="18" charset="0"/>
                <a:cs typeface="Times New Roman" pitchFamily="18" charset="0"/>
              </a:rPr>
              <a:t>BASED ON THE RELATIONSHIP OF THE THIRD MOLAR TO THE RAMUS OF THE MANDIBLE AND THE SECOND MOLAR</a:t>
            </a:r>
            <a:endParaRPr lang="en-IN" sz="3600" dirty="0">
              <a:latin typeface="Times New Roman" pitchFamily="18" charset="0"/>
              <a:cs typeface="Times New Roman" pitchFamily="18" charset="0"/>
            </a:endParaRPr>
          </a:p>
        </p:txBody>
      </p:sp>
      <p:pic>
        <p:nvPicPr>
          <p:cNvPr id="60418" name="Picture 2"/>
          <p:cNvPicPr>
            <a:picLocks noGrp="1" noChangeAspect="1" noChangeArrowheads="1"/>
          </p:cNvPicPr>
          <p:nvPr>
            <p:ph idx="1"/>
          </p:nvPr>
        </p:nvPicPr>
        <p:blipFill>
          <a:blip r:embed="rId2"/>
          <a:srcRect/>
          <a:stretch>
            <a:fillRect/>
          </a:stretch>
        </p:blipFill>
        <p:spPr bwMode="auto">
          <a:xfrm>
            <a:off x="0" y="3962400"/>
            <a:ext cx="9231717" cy="2447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100" dirty="0" smtClean="0">
                <a:latin typeface="Times New Roman" pitchFamily="18" charset="0"/>
                <a:cs typeface="Times New Roman" pitchFamily="18" charset="0"/>
              </a:rPr>
              <a:t>BASED ON POSITION OF HIGHEST PORTION OF THIRD MOLAR WITH OCCLUSAL PLANE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9144000" cy="5486400"/>
          </a:xfrm>
        </p:spPr>
        <p:txBody>
          <a:bodyPr>
            <a:normAutofit/>
          </a:bodyPr>
          <a:lstStyle/>
          <a:p>
            <a:pPr>
              <a:buNone/>
            </a:pPr>
            <a:r>
              <a:rPr lang="en-US" dirty="0" smtClean="0"/>
              <a:t>    </a:t>
            </a:r>
            <a:r>
              <a:rPr lang="en-US" dirty="0" smtClean="0">
                <a:latin typeface="Times New Roman" pitchFamily="18" charset="0"/>
                <a:cs typeface="Times New Roman" pitchFamily="18" charset="0"/>
              </a:rPr>
              <a:t>Class I - sufficient amount of space between the </a:t>
            </a:r>
            <a:r>
              <a:rPr lang="en-US" dirty="0" err="1" smtClean="0">
                <a:latin typeface="Times New Roman" pitchFamily="18" charset="0"/>
                <a:cs typeface="Times New Roman" pitchFamily="18" charset="0"/>
              </a:rPr>
              <a:t>ramus</a:t>
            </a:r>
            <a:r>
              <a:rPr lang="en-US" dirty="0" smtClean="0">
                <a:latin typeface="Times New Roman" pitchFamily="18" charset="0"/>
                <a:cs typeface="Times New Roman" pitchFamily="18" charset="0"/>
              </a:rPr>
              <a:t> and distal of the second molar for the accommodation of the </a:t>
            </a:r>
            <a:r>
              <a:rPr lang="en-US" dirty="0" err="1" smtClean="0">
                <a:latin typeface="Times New Roman" pitchFamily="18" charset="0"/>
                <a:cs typeface="Times New Roman" pitchFamily="18" charset="0"/>
              </a:rPr>
              <a:t>mesiodistal</a:t>
            </a:r>
            <a:r>
              <a:rPr lang="en-US" dirty="0" smtClean="0">
                <a:latin typeface="Times New Roman" pitchFamily="18" charset="0"/>
                <a:cs typeface="Times New Roman" pitchFamily="18" charset="0"/>
              </a:rPr>
              <a:t> diameter of the crown of the third molar.</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Class II - the space between the </a:t>
            </a:r>
            <a:r>
              <a:rPr lang="en-US" dirty="0" err="1" smtClean="0">
                <a:latin typeface="Times New Roman" pitchFamily="18" charset="0"/>
                <a:cs typeface="Times New Roman" pitchFamily="18" charset="0"/>
              </a:rPr>
              <a:t>ramus</a:t>
            </a:r>
            <a:r>
              <a:rPr lang="en-US" dirty="0" smtClean="0">
                <a:latin typeface="Times New Roman" pitchFamily="18" charset="0"/>
                <a:cs typeface="Times New Roman" pitchFamily="18" charset="0"/>
              </a:rPr>
              <a:t> and distal of the second molar is less than the </a:t>
            </a:r>
            <a:r>
              <a:rPr lang="en-US" dirty="0" err="1" smtClean="0">
                <a:latin typeface="Times New Roman" pitchFamily="18" charset="0"/>
                <a:cs typeface="Times New Roman" pitchFamily="18" charset="0"/>
              </a:rPr>
              <a:t>mesiodistal</a:t>
            </a:r>
            <a:r>
              <a:rPr lang="en-US" dirty="0" smtClean="0">
                <a:latin typeface="Times New Roman" pitchFamily="18" charset="0"/>
                <a:cs typeface="Times New Roman" pitchFamily="18" charset="0"/>
              </a:rPr>
              <a:t> diameter of the crown of the third molar.</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Class III – all or most of the third molar is located in the </a:t>
            </a:r>
            <a:r>
              <a:rPr lang="en-US" dirty="0" err="1" smtClean="0">
                <a:latin typeface="Times New Roman" pitchFamily="18" charset="0"/>
                <a:cs typeface="Times New Roman" pitchFamily="18" charset="0"/>
              </a:rPr>
              <a:t>ramus</a:t>
            </a:r>
            <a:r>
              <a:rPr lang="en-US"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Grp="1" noChangeAspect="1" noChangeArrowheads="1"/>
          </p:cNvPicPr>
          <p:nvPr>
            <p:ph idx="1"/>
          </p:nvPr>
        </p:nvPicPr>
        <p:blipFill>
          <a:blip r:embed="rId2"/>
          <a:srcRect/>
          <a:stretch>
            <a:fillRect/>
          </a:stretch>
        </p:blipFill>
        <p:spPr bwMode="auto">
          <a:xfrm>
            <a:off x="0" y="1752600"/>
            <a:ext cx="9144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latin typeface="Times New Roman" pitchFamily="18" charset="0"/>
                <a:cs typeface="Times New Roman" pitchFamily="18" charset="0"/>
              </a:rPr>
              <a:t>Classifications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6248400"/>
          </a:xfrm>
        </p:spPr>
        <p:txBody>
          <a:bodyPr>
            <a:normAutofit/>
          </a:bodyPr>
          <a:lstStyle/>
          <a:p>
            <a:pPr>
              <a:buFont typeface="Wingdings" pitchFamily="2" charset="2"/>
              <a:buChar char="Ø"/>
            </a:pPr>
            <a:r>
              <a:rPr lang="en-US" b="1" u="sng" dirty="0" smtClean="0">
                <a:latin typeface="Times New Roman" pitchFamily="18" charset="0"/>
                <a:cs typeface="Times New Roman" pitchFamily="18" charset="0"/>
              </a:rPr>
              <a:t>Based on depth</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according to relationship with the </a:t>
            </a:r>
            <a:r>
              <a:rPr lang="en-US" dirty="0" err="1" smtClean="0">
                <a:latin typeface="Times New Roman" pitchFamily="18" charset="0"/>
                <a:cs typeface="Times New Roman" pitchFamily="18" charset="0"/>
              </a:rPr>
              <a:t>occlusal</a:t>
            </a:r>
            <a:r>
              <a:rPr lang="en-US" dirty="0" smtClean="0">
                <a:latin typeface="Times New Roman" pitchFamily="18" charset="0"/>
                <a:cs typeface="Times New Roman" pitchFamily="18" charset="0"/>
              </a:rPr>
              <a:t> surface of adjoining second molar between long axis of 2 molar &amp; ascending </a:t>
            </a:r>
            <a:r>
              <a:rPr lang="en-US" dirty="0" err="1" smtClean="0">
                <a:latin typeface="Times New Roman" pitchFamily="18" charset="0"/>
                <a:cs typeface="Times New Roman" pitchFamily="18" charset="0"/>
              </a:rPr>
              <a:t>ramus</a:t>
            </a:r>
            <a:r>
              <a:rPr lang="en-US" dirty="0" smtClean="0">
                <a:latin typeface="Times New Roman" pitchFamily="18" charset="0"/>
                <a:cs typeface="Times New Roman" pitchFamily="18" charset="0"/>
              </a:rPr>
              <a:t>.</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Position A - highest position of the tooth is on a level or above the </a:t>
            </a:r>
            <a:r>
              <a:rPr lang="en-US" sz="2800" dirty="0" err="1" smtClean="0">
                <a:latin typeface="Times New Roman" pitchFamily="18" charset="0"/>
                <a:cs typeface="Times New Roman" pitchFamily="18" charset="0"/>
              </a:rPr>
              <a:t>occlusal</a:t>
            </a:r>
            <a:r>
              <a:rPr lang="en-US" sz="2800" dirty="0" smtClean="0">
                <a:latin typeface="Times New Roman" pitchFamily="18" charset="0"/>
                <a:cs typeface="Times New Roman" pitchFamily="18" charset="0"/>
              </a:rPr>
              <a:t> line.</a:t>
            </a: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Position B - highest position is below the </a:t>
            </a:r>
            <a:r>
              <a:rPr lang="en-US" dirty="0" err="1" smtClean="0">
                <a:latin typeface="Times New Roman" pitchFamily="18" charset="0"/>
                <a:cs typeface="Times New Roman" pitchFamily="18" charset="0"/>
              </a:rPr>
              <a:t>occlusal</a:t>
            </a:r>
            <a:r>
              <a:rPr lang="en-US" dirty="0" smtClean="0">
                <a:latin typeface="Times New Roman" pitchFamily="18" charset="0"/>
                <a:cs typeface="Times New Roman" pitchFamily="18" charset="0"/>
              </a:rPr>
              <a:t> line but above the cervical level of second molar.</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Position C - highest position is below the cervical level of second molar.</a:t>
            </a:r>
          </a:p>
          <a:p>
            <a:endParaRPr lang="en-US" dirty="0" smtClean="0"/>
          </a:p>
          <a:p>
            <a:endParaRPr lang="en-US" dirty="0"/>
          </a:p>
        </p:txBody>
      </p:sp>
      <p:sp>
        <p:nvSpPr>
          <p:cNvPr id="4" name="Rectangle 3"/>
          <p:cNvSpPr/>
          <p:nvPr/>
        </p:nvSpPr>
        <p:spPr>
          <a:xfrm>
            <a:off x="9144000" y="67818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Grp="1" noChangeAspect="1" noChangeArrowheads="1"/>
          </p:cNvPicPr>
          <p:nvPr>
            <p:ph idx="1"/>
          </p:nvPr>
        </p:nvPicPr>
        <p:blipFill>
          <a:blip r:embed="rId2"/>
          <a:srcRect/>
          <a:stretch>
            <a:fillRect/>
          </a:stretch>
        </p:blipFill>
        <p:spPr bwMode="auto">
          <a:xfrm>
            <a:off x="0" y="1752600"/>
            <a:ext cx="9144000" cy="30791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762000"/>
          </a:xfrm>
        </p:spPr>
        <p:txBody>
          <a:bodyPr>
            <a:normAutofit/>
          </a:bodyPr>
          <a:lstStyle/>
          <a:p>
            <a:r>
              <a:rPr lang="en-US" sz="3600" dirty="0" smtClean="0"/>
              <a:t>               </a:t>
            </a:r>
            <a:r>
              <a:rPr lang="en-US" sz="3600" dirty="0" smtClean="0">
                <a:latin typeface="Times New Roman" pitchFamily="18" charset="0"/>
                <a:cs typeface="Times New Roman" pitchFamily="18" charset="0"/>
              </a:rPr>
              <a:t>ADA-AAOMS CLASSIFICATION</a:t>
            </a:r>
            <a:endParaRPr lang="en-US" sz="3600" dirty="0">
              <a:latin typeface="Times New Roman" pitchFamily="18" charset="0"/>
              <a:cs typeface="Times New Roman" pitchFamily="18" charset="0"/>
            </a:endParaRPr>
          </a:p>
        </p:txBody>
      </p:sp>
      <p:sp>
        <p:nvSpPr>
          <p:cNvPr id="306179" name="Rectangle 3"/>
          <p:cNvSpPr>
            <a:spLocks noGrp="1" noChangeArrowheads="1"/>
          </p:cNvSpPr>
          <p:nvPr>
            <p:ph idx="1"/>
          </p:nvPr>
        </p:nvSpPr>
        <p:spPr>
          <a:xfrm>
            <a:off x="0" y="838200"/>
            <a:ext cx="9144000" cy="6019800"/>
          </a:xfrm>
        </p:spPr>
        <p:txBody>
          <a:bodyPr>
            <a:normAutofit lnSpcReduction="10000"/>
          </a:bodyPr>
          <a:lstStyle/>
          <a:p>
            <a:pPr>
              <a:lnSpc>
                <a:spcPct val="90000"/>
              </a:lnSpc>
            </a:pPr>
            <a:r>
              <a:rPr lang="en-US" sz="2800" b="1" u="sng" dirty="0">
                <a:latin typeface="Times New Roman" pitchFamily="18" charset="0"/>
                <a:cs typeface="Times New Roman" pitchFamily="18" charset="0"/>
              </a:rPr>
              <a:t>07220</a:t>
            </a:r>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Removal of impacted tooth-with overlying soft tissue</a:t>
            </a:r>
            <a:r>
              <a:rPr lang="en-US" sz="2800" dirty="0">
                <a:latin typeface="Times New Roman" pitchFamily="18" charset="0"/>
                <a:cs typeface="Times New Roman" pitchFamily="18" charset="0"/>
              </a:rPr>
              <a:t>. (Requires incision of overlying soft tissue and removal of tooth) </a:t>
            </a:r>
          </a:p>
          <a:p>
            <a:pPr>
              <a:lnSpc>
                <a:spcPct val="90000"/>
              </a:lnSpc>
            </a:pPr>
            <a:r>
              <a:rPr lang="en-US" sz="2800" b="1" u="sng" dirty="0">
                <a:latin typeface="Times New Roman" pitchFamily="18" charset="0"/>
                <a:cs typeface="Times New Roman" pitchFamily="18" charset="0"/>
              </a:rPr>
              <a:t>07230</a:t>
            </a:r>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Removal of impacted </a:t>
            </a:r>
            <a:r>
              <a:rPr lang="en-US" sz="3200" dirty="0" smtClean="0">
                <a:latin typeface="Times New Roman" pitchFamily="18" charset="0"/>
                <a:cs typeface="Times New Roman" pitchFamily="18" charset="0"/>
              </a:rPr>
              <a:t>tooth-Partially </a:t>
            </a:r>
            <a:r>
              <a:rPr lang="en-US" sz="3200" dirty="0">
                <a:latin typeface="Times New Roman" pitchFamily="18" charset="0"/>
                <a:cs typeface="Times New Roman" pitchFamily="18" charset="0"/>
              </a:rPr>
              <a:t>bony impaction</a:t>
            </a:r>
            <a:r>
              <a:rPr lang="en-US" sz="2800" dirty="0">
                <a:latin typeface="Times New Roman" pitchFamily="18" charset="0"/>
                <a:cs typeface="Times New Roman" pitchFamily="18" charset="0"/>
              </a:rPr>
              <a:t>. (Incision of overlying soft tissues, elevation of flap and either removal of bone and tooth or sectioning and removal of the tooth)</a:t>
            </a:r>
          </a:p>
          <a:p>
            <a:pPr>
              <a:lnSpc>
                <a:spcPct val="90000"/>
              </a:lnSpc>
            </a:pPr>
            <a:r>
              <a:rPr lang="en-US" sz="2800" b="1" u="sng" dirty="0">
                <a:latin typeface="Times New Roman" pitchFamily="18" charset="0"/>
                <a:cs typeface="Times New Roman" pitchFamily="18" charset="0"/>
              </a:rPr>
              <a:t>07240</a:t>
            </a:r>
            <a:r>
              <a:rPr lang="en-US" sz="3200" dirty="0">
                <a:latin typeface="Times New Roman" pitchFamily="18" charset="0"/>
                <a:cs typeface="Times New Roman" pitchFamily="18" charset="0"/>
              </a:rPr>
              <a:t>-Removal of impacted tooth-completely bony</a:t>
            </a:r>
            <a:r>
              <a:rPr lang="en-US" sz="2800" dirty="0">
                <a:latin typeface="Times New Roman" pitchFamily="18" charset="0"/>
                <a:cs typeface="Times New Roman" pitchFamily="18" charset="0"/>
              </a:rPr>
              <a:t>. (Incision of overlying soft tissues, elevation of flap , removal of bone and sectioning of the tooth).</a:t>
            </a:r>
          </a:p>
          <a:p>
            <a:pPr>
              <a:lnSpc>
                <a:spcPct val="90000"/>
              </a:lnSpc>
            </a:pPr>
            <a:r>
              <a:rPr lang="en-US" sz="2800" b="1" u="sng" dirty="0">
                <a:latin typeface="Times New Roman" pitchFamily="18" charset="0"/>
                <a:cs typeface="Times New Roman" pitchFamily="18" charset="0"/>
              </a:rPr>
              <a:t>07241</a:t>
            </a:r>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Removal of impacted tooth-completely bony with unusual surgical complications</a:t>
            </a:r>
            <a:r>
              <a:rPr lang="en-US" sz="2800" dirty="0">
                <a:latin typeface="Times New Roman" pitchFamily="18" charset="0"/>
                <a:cs typeface="Times New Roman" pitchFamily="18" charset="0"/>
              </a:rPr>
              <a:t>. (Incision of overlying soft tissues, elevation of flap , removal of bone and sectioning of the tooth and/or presents with unusual difficulties and circumstances).</a:t>
            </a:r>
          </a:p>
          <a:p>
            <a:pPr>
              <a:lnSpc>
                <a:spcPct val="90000"/>
              </a:lnSpc>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Grp="1" noChangeAspect="1" noChangeArrowheads="1"/>
          </p:cNvPicPr>
          <p:nvPr>
            <p:ph idx="1"/>
          </p:nvPr>
        </p:nvPicPr>
        <p:blipFill>
          <a:blip r:embed="rId2"/>
          <a:srcRect/>
          <a:stretch>
            <a:fillRect/>
          </a:stretch>
        </p:blipFill>
        <p:spPr bwMode="auto">
          <a:xfrm>
            <a:off x="-1" y="1752600"/>
            <a:ext cx="9139405"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latin typeface="Times New Roman" pitchFamily="18" charset="0"/>
                <a:cs typeface="Times New Roman" pitchFamily="18" charset="0"/>
              </a:rPr>
              <a:t>                 Winters “WAR” lines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lnSpcReduction="10000"/>
          </a:bodyPr>
          <a:lstStyle/>
          <a:p>
            <a:pPr>
              <a:lnSpc>
                <a:spcPct val="90000"/>
              </a:lnSpc>
            </a:pPr>
            <a:r>
              <a:rPr lang="en-US" i="1" u="sng" dirty="0" smtClean="0">
                <a:latin typeface="Times New Roman" pitchFamily="18" charset="0"/>
                <a:cs typeface="Times New Roman" pitchFamily="18" charset="0"/>
              </a:rPr>
              <a:t>White line</a:t>
            </a:r>
            <a:r>
              <a:rPr lang="en-US" dirty="0" smtClean="0">
                <a:latin typeface="Times New Roman" pitchFamily="18" charset="0"/>
                <a:cs typeface="Times New Roman" pitchFamily="18" charset="0"/>
              </a:rPr>
              <a:t>: Line joining the </a:t>
            </a:r>
            <a:r>
              <a:rPr lang="en-US" dirty="0" err="1" smtClean="0">
                <a:latin typeface="Times New Roman" pitchFamily="18" charset="0"/>
                <a:cs typeface="Times New Roman" pitchFamily="18" charset="0"/>
              </a:rPr>
              <a:t>occlusal</a:t>
            </a:r>
            <a:r>
              <a:rPr lang="en-US" dirty="0" smtClean="0">
                <a:latin typeface="Times New Roman" pitchFamily="18" charset="0"/>
                <a:cs typeface="Times New Roman" pitchFamily="18" charset="0"/>
              </a:rPr>
              <a:t> surfaces/</a:t>
            </a:r>
            <a:r>
              <a:rPr lang="en-US" dirty="0" err="1" smtClean="0">
                <a:latin typeface="Times New Roman" pitchFamily="18" charset="0"/>
                <a:cs typeface="Times New Roman" pitchFamily="18" charset="0"/>
              </a:rPr>
              <a:t>heighest</a:t>
            </a:r>
            <a:r>
              <a:rPr lang="en-US" dirty="0" smtClean="0">
                <a:latin typeface="Times New Roman" pitchFamily="18" charset="0"/>
                <a:cs typeface="Times New Roman" pitchFamily="18" charset="0"/>
              </a:rPr>
              <a:t>  cusps tips of all erupted molars, extending up to the </a:t>
            </a:r>
            <a:r>
              <a:rPr lang="en-US" dirty="0" err="1" smtClean="0">
                <a:latin typeface="Times New Roman" pitchFamily="18" charset="0"/>
                <a:cs typeface="Times New Roman" pitchFamily="18" charset="0"/>
              </a:rPr>
              <a:t>ramus</a:t>
            </a:r>
            <a:r>
              <a:rPr lang="en-US" dirty="0" smtClean="0">
                <a:latin typeface="Times New Roman" pitchFamily="18" charset="0"/>
                <a:cs typeface="Times New Roman" pitchFamily="18" charset="0"/>
              </a:rPr>
              <a:t>. It indicates the difference in </a:t>
            </a:r>
            <a:r>
              <a:rPr lang="en-US" dirty="0" err="1" smtClean="0">
                <a:latin typeface="Times New Roman" pitchFamily="18" charset="0"/>
                <a:cs typeface="Times New Roman" pitchFamily="18" charset="0"/>
              </a:rPr>
              <a:t>occlusal</a:t>
            </a:r>
            <a:r>
              <a:rPr lang="en-US" dirty="0" smtClean="0">
                <a:latin typeface="Times New Roman" pitchFamily="18" charset="0"/>
                <a:cs typeface="Times New Roman" pitchFamily="18" charset="0"/>
              </a:rPr>
              <a:t> level of second and third molars.</a:t>
            </a:r>
          </a:p>
          <a:p>
            <a:pPr>
              <a:lnSpc>
                <a:spcPct val="90000"/>
              </a:lnSpc>
            </a:pPr>
            <a:r>
              <a:rPr lang="en-US" i="1" u="sng" dirty="0" smtClean="0">
                <a:latin typeface="Times New Roman" pitchFamily="18" charset="0"/>
                <a:cs typeface="Times New Roman" pitchFamily="18" charset="0"/>
              </a:rPr>
              <a:t>Amber line</a:t>
            </a:r>
            <a:r>
              <a:rPr lang="en-US" dirty="0" smtClean="0">
                <a:latin typeface="Times New Roman" pitchFamily="18" charset="0"/>
                <a:cs typeface="Times New Roman" pitchFamily="18" charset="0"/>
              </a:rPr>
              <a:t>: Represents the bone level distal to the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molar, extended </a:t>
            </a:r>
            <a:r>
              <a:rPr lang="en-US" dirty="0" err="1" smtClean="0">
                <a:latin typeface="Times New Roman" pitchFamily="18" charset="0"/>
                <a:cs typeface="Times New Roman" pitchFamily="18" charset="0"/>
              </a:rPr>
              <a:t>anteriorly</a:t>
            </a:r>
            <a:r>
              <a:rPr lang="en-US" dirty="0" smtClean="0">
                <a:latin typeface="Times New Roman" pitchFamily="18" charset="0"/>
                <a:cs typeface="Times New Roman" pitchFamily="18" charset="0"/>
              </a:rPr>
              <a:t> along the crest of </a:t>
            </a:r>
            <a:r>
              <a:rPr lang="en-US" dirty="0" err="1" smtClean="0">
                <a:latin typeface="Times New Roman" pitchFamily="18" charset="0"/>
                <a:cs typeface="Times New Roman" pitchFamily="18" charset="0"/>
              </a:rPr>
              <a:t>interdental</a:t>
            </a:r>
            <a:r>
              <a:rPr lang="en-US" dirty="0" smtClean="0">
                <a:latin typeface="Times New Roman" pitchFamily="18" charset="0"/>
                <a:cs typeface="Times New Roman" pitchFamily="18" charset="0"/>
              </a:rPr>
              <a:t> septum. This line denotes the alveolar bone covering the impacted tooth and the portion of the tooth not covered.</a:t>
            </a:r>
          </a:p>
          <a:p>
            <a:pPr>
              <a:lnSpc>
                <a:spcPct val="90000"/>
              </a:lnSpc>
            </a:pPr>
            <a:r>
              <a:rPr lang="en-US" i="1" u="sng" dirty="0" smtClean="0">
                <a:latin typeface="Times New Roman" pitchFamily="18" charset="0"/>
                <a:cs typeface="Times New Roman" pitchFamily="18" charset="0"/>
              </a:rPr>
              <a:t>Red Line</a:t>
            </a:r>
            <a:r>
              <a:rPr lang="en-US" dirty="0" smtClean="0">
                <a:latin typeface="Times New Roman" pitchFamily="18" charset="0"/>
                <a:cs typeface="Times New Roman" pitchFamily="18" charset="0"/>
              </a:rPr>
              <a:t>: Drawn perpendicular from Amber line to the imaginary point of application of elevator on the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molar. It indicates the amount  that will have to be removed before elevation i.e. the depth of the tooth  in bone and the difficulty encountered in removing  the tooth</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4" descr="Picture"/>
          <p:cNvPicPr>
            <a:picLocks noGrp="1" noChangeAspect="1" noChangeArrowheads="1"/>
          </p:cNvPicPr>
          <p:nvPr>
            <p:ph idx="1"/>
          </p:nvPr>
        </p:nvPicPr>
        <p:blipFill>
          <a:blip r:embed="rId2" cstate="print">
            <a:lum contrast="36000"/>
          </a:blip>
          <a:srcRect/>
          <a:stretch>
            <a:fillRect/>
          </a:stretch>
        </p:blipFill>
        <p:spPr bwMode="auto">
          <a:xfrm>
            <a:off x="221948" y="0"/>
            <a:ext cx="8693452"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dirty="0" smtClean="0"/>
              <a:t>          </a:t>
            </a:r>
            <a:r>
              <a:rPr lang="en-US" sz="4000" dirty="0" smtClean="0">
                <a:latin typeface="Times New Roman" pitchFamily="18" charset="0"/>
                <a:cs typeface="Times New Roman" pitchFamily="18" charset="0"/>
              </a:rPr>
              <a:t>PEDERSON’S DIFFICULTY INDEX</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5867400"/>
          </a:xfrm>
        </p:spPr>
        <p:txBody>
          <a:bodyPr>
            <a:normAutofit fontScale="92500" lnSpcReduction="10000"/>
          </a:bodyPr>
          <a:lstStyle/>
          <a:p>
            <a:r>
              <a:rPr lang="en-US" sz="2800" dirty="0" smtClean="0">
                <a:latin typeface="Times New Roman" pitchFamily="18" charset="0"/>
                <a:cs typeface="Times New Roman" pitchFamily="18" charset="0"/>
              </a:rPr>
              <a:t>Very difficult:       7 to 10</a:t>
            </a:r>
          </a:p>
          <a:p>
            <a:r>
              <a:rPr lang="en-US" sz="2800" dirty="0" err="1" smtClean="0">
                <a:latin typeface="Times New Roman" pitchFamily="18" charset="0"/>
                <a:cs typeface="Times New Roman" pitchFamily="18" charset="0"/>
              </a:rPr>
              <a:t>Moderataly</a:t>
            </a:r>
            <a:r>
              <a:rPr lang="en-US" sz="2800" dirty="0" smtClean="0">
                <a:latin typeface="Times New Roman" pitchFamily="18" charset="0"/>
                <a:cs typeface="Times New Roman" pitchFamily="18" charset="0"/>
              </a:rPr>
              <a:t> difficult:     5 to  7</a:t>
            </a:r>
          </a:p>
          <a:p>
            <a:r>
              <a:rPr lang="en-US" sz="2800" dirty="0" smtClean="0">
                <a:latin typeface="Times New Roman" pitchFamily="18" charset="0"/>
                <a:cs typeface="Times New Roman" pitchFamily="18" charset="0"/>
              </a:rPr>
              <a:t>Minimally difficult:        3 to 4</a:t>
            </a:r>
          </a:p>
          <a:p>
            <a:pPr algn="ctr">
              <a:buNone/>
            </a:pPr>
            <a:r>
              <a:rPr lang="en-US" b="1" dirty="0" smtClean="0">
                <a:latin typeface="Times New Roman" pitchFamily="18" charset="0"/>
                <a:cs typeface="Times New Roman" pitchFamily="18" charset="0"/>
              </a:rPr>
              <a:t>Scoring</a:t>
            </a:r>
          </a:p>
          <a:p>
            <a:pPr>
              <a:buNone/>
            </a:pPr>
            <a:r>
              <a:rPr lang="en-US" sz="2400" dirty="0" err="1" smtClean="0">
                <a:latin typeface="Times New Roman" pitchFamily="18" charset="0"/>
                <a:cs typeface="Times New Roman" pitchFamily="18" charset="0"/>
              </a:rPr>
              <a:t>Mesio</a:t>
            </a:r>
            <a:r>
              <a:rPr lang="en-US" sz="2400" dirty="0" smtClean="0">
                <a:latin typeface="Times New Roman" pitchFamily="18" charset="0"/>
                <a:cs typeface="Times New Roman" pitchFamily="18" charset="0"/>
              </a:rPr>
              <a:t> angular		1</a:t>
            </a:r>
          </a:p>
          <a:p>
            <a:pPr>
              <a:buNone/>
            </a:pPr>
            <a:r>
              <a:rPr lang="en-US" sz="2400" dirty="0" smtClean="0">
                <a:latin typeface="Times New Roman" pitchFamily="18" charset="0"/>
                <a:cs typeface="Times New Roman" pitchFamily="18" charset="0"/>
              </a:rPr>
              <a:t>Horizontal		2</a:t>
            </a:r>
          </a:p>
          <a:p>
            <a:pPr>
              <a:buNone/>
            </a:pPr>
            <a:r>
              <a:rPr lang="en-US" sz="2400" dirty="0" smtClean="0">
                <a:latin typeface="Times New Roman" pitchFamily="18" charset="0"/>
                <a:cs typeface="Times New Roman" pitchFamily="18" charset="0"/>
              </a:rPr>
              <a:t>Vertical			3</a:t>
            </a:r>
          </a:p>
          <a:p>
            <a:pPr>
              <a:buNone/>
            </a:pPr>
            <a:r>
              <a:rPr lang="en-US" sz="2400" dirty="0" err="1" smtClean="0">
                <a:latin typeface="Times New Roman" pitchFamily="18" charset="0"/>
                <a:cs typeface="Times New Roman" pitchFamily="18" charset="0"/>
              </a:rPr>
              <a:t>Distoangular</a:t>
            </a:r>
            <a:r>
              <a:rPr lang="en-US" sz="2400" dirty="0" smtClean="0">
                <a:latin typeface="Times New Roman" pitchFamily="18" charset="0"/>
                <a:cs typeface="Times New Roman" pitchFamily="18" charset="0"/>
              </a:rPr>
              <a:t>		4</a:t>
            </a:r>
          </a:p>
          <a:p>
            <a:pPr>
              <a:buNone/>
            </a:pPr>
            <a:r>
              <a:rPr lang="en-US" sz="2400" dirty="0" smtClean="0">
                <a:latin typeface="Times New Roman" pitchFamily="18" charset="0"/>
                <a:cs typeface="Times New Roman" pitchFamily="18" charset="0"/>
              </a:rPr>
              <a:t>Level A			1</a:t>
            </a:r>
          </a:p>
          <a:p>
            <a:pPr>
              <a:buNone/>
            </a:pPr>
            <a:r>
              <a:rPr lang="en-US" sz="2400" dirty="0" smtClean="0">
                <a:latin typeface="Times New Roman" pitchFamily="18" charset="0"/>
                <a:cs typeface="Times New Roman" pitchFamily="18" charset="0"/>
              </a:rPr>
              <a:t>Level B			2</a:t>
            </a:r>
          </a:p>
          <a:p>
            <a:pPr>
              <a:buNone/>
            </a:pPr>
            <a:r>
              <a:rPr lang="en-US" sz="2400" dirty="0" smtClean="0">
                <a:latin typeface="Times New Roman" pitchFamily="18" charset="0"/>
                <a:cs typeface="Times New Roman" pitchFamily="18" charset="0"/>
              </a:rPr>
              <a:t>Level C			3</a:t>
            </a:r>
          </a:p>
          <a:p>
            <a:pPr>
              <a:buNone/>
            </a:pPr>
            <a:r>
              <a:rPr lang="en-US" sz="2400" dirty="0" smtClean="0">
                <a:latin typeface="Times New Roman" pitchFamily="18" charset="0"/>
                <a:cs typeface="Times New Roman" pitchFamily="18" charset="0"/>
              </a:rPr>
              <a:t>Class I			1</a:t>
            </a:r>
          </a:p>
          <a:p>
            <a:pPr>
              <a:buNone/>
            </a:pPr>
            <a:r>
              <a:rPr lang="en-US" sz="2400" dirty="0" smtClean="0">
                <a:latin typeface="Times New Roman" pitchFamily="18" charset="0"/>
                <a:cs typeface="Times New Roman" pitchFamily="18" charset="0"/>
              </a:rPr>
              <a:t>Class II			2</a:t>
            </a:r>
          </a:p>
          <a:p>
            <a:pPr>
              <a:buNone/>
            </a:pPr>
            <a:r>
              <a:rPr lang="en-US" sz="2400" dirty="0" smtClean="0">
                <a:latin typeface="Times New Roman" pitchFamily="18" charset="0"/>
                <a:cs typeface="Times New Roman" pitchFamily="18" charset="0"/>
              </a:rPr>
              <a:t>Class III			3</a:t>
            </a:r>
          </a:p>
          <a:p>
            <a:pPr>
              <a:buNone/>
            </a:pPr>
            <a:r>
              <a:rPr lang="en-US" sz="2400" dirty="0" smtClean="0">
                <a:latin typeface="Times New Roman" pitchFamily="18" charset="0"/>
                <a:cs typeface="Times New Roman" pitchFamily="18" charset="0"/>
              </a:rPr>
              <a:t>Large  bulbous crown increases the  difficulty</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0"/>
            <a:ext cx="9144000" cy="5262979"/>
          </a:xfrm>
          <a:prstGeom prst="rect">
            <a:avLst/>
          </a:prstGeom>
          <a:noFill/>
          <a:ln w="9525">
            <a:noFill/>
            <a:miter lim="800000"/>
            <a:headEnd/>
            <a:tailEnd/>
          </a:ln>
          <a:effectLst/>
        </p:spPr>
        <p:txBody>
          <a:bodyPr wrap="square">
            <a:spAutoFit/>
          </a:bodyPr>
          <a:lstStyle/>
          <a:p>
            <a:pPr eaLnBrk="1" hangingPunct="1"/>
            <a:r>
              <a:rPr lang="en-US" sz="2400" b="1" dirty="0">
                <a:solidFill>
                  <a:srgbClr val="FF5050"/>
                </a:solidFill>
                <a:latin typeface="Times New Roman" pitchFamily="18" charset="0"/>
                <a:cs typeface="Times New Roman" pitchFamily="18" charset="0"/>
              </a:rPr>
              <a:t>DEFINITIONS:</a:t>
            </a:r>
          </a:p>
          <a:p>
            <a:pPr eaLnBrk="1" hangingPunct="1"/>
            <a:endParaRPr lang="en-US" sz="2400" b="1" dirty="0">
              <a:solidFill>
                <a:srgbClr val="FF5050"/>
              </a:solidFill>
              <a:latin typeface="Times New Roman" pitchFamily="18" charset="0"/>
              <a:cs typeface="Times New Roman" pitchFamily="18" charset="0"/>
            </a:endParaRPr>
          </a:p>
          <a:p>
            <a:pPr eaLnBrk="1" hangingPunct="1"/>
            <a:r>
              <a:rPr lang="en-US" sz="2400" b="1" dirty="0">
                <a:solidFill>
                  <a:srgbClr val="FFC000"/>
                </a:solidFill>
                <a:latin typeface="Times New Roman" pitchFamily="18" charset="0"/>
                <a:cs typeface="Times New Roman" pitchFamily="18" charset="0"/>
              </a:rPr>
              <a:t>IMPACTED TOOTH</a:t>
            </a: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IMPACTED TOOTH IS DEFINED AS THE  TOOTH WHICH HAS ALREADY PASSED CHRONOLOGICAL AGE OF ERUPTION AND FAILED TO COME TO ORAL CAVITY INSPITE OF NORMAL ERRUPTIVE FORCES DUE TO SOME MECHANICAL OBSTRUCTION.</a:t>
            </a:r>
          </a:p>
          <a:p>
            <a:pPr eaLnBrk="1" hangingPunct="1"/>
            <a:endParaRPr lang="en-US" sz="2400" b="1" dirty="0">
              <a:solidFill>
                <a:srgbClr val="FF5050"/>
              </a:solidFill>
              <a:latin typeface="Times New Roman" pitchFamily="18" charset="0"/>
              <a:cs typeface="Times New Roman" pitchFamily="18" charset="0"/>
            </a:endParaRPr>
          </a:p>
          <a:p>
            <a:pPr eaLnBrk="1" hangingPunct="1"/>
            <a:r>
              <a:rPr lang="en-US" sz="2400" b="1" dirty="0" smtClean="0">
                <a:solidFill>
                  <a:srgbClr val="FFC000"/>
                </a:solidFill>
                <a:latin typeface="Times New Roman" pitchFamily="18" charset="0"/>
                <a:cs typeface="Times New Roman" pitchFamily="18" charset="0"/>
              </a:rPr>
              <a:t>UNERUPTED </a:t>
            </a:r>
            <a:r>
              <a:rPr lang="en-US" sz="2400" b="1" dirty="0">
                <a:solidFill>
                  <a:srgbClr val="FFC000"/>
                </a:solidFill>
                <a:latin typeface="Times New Roman" pitchFamily="18" charset="0"/>
                <a:cs typeface="Times New Roman" pitchFamily="18" charset="0"/>
              </a:rPr>
              <a:t>TOOTH</a:t>
            </a:r>
          </a:p>
          <a:p>
            <a:pPr eaLnBrk="1" hangingPunct="1"/>
            <a:endParaRPr lang="en-US" sz="2400" b="1" dirty="0">
              <a:solidFill>
                <a:srgbClr val="FF5050"/>
              </a:solidFill>
              <a:latin typeface="Times New Roman" pitchFamily="18" charset="0"/>
              <a:cs typeface="Times New Roman" pitchFamily="18" charset="0"/>
            </a:endParaRPr>
          </a:p>
          <a:p>
            <a:pPr eaLnBrk="1" hangingPunct="1"/>
            <a:r>
              <a:rPr lang="en-US" sz="2400" b="1" dirty="0">
                <a:latin typeface="Times New Roman" pitchFamily="18" charset="0"/>
                <a:cs typeface="Times New Roman" pitchFamily="18" charset="0"/>
              </a:rPr>
              <a:t>A TOOTH </a:t>
            </a:r>
            <a:r>
              <a:rPr lang="en-US" sz="2400" b="1" dirty="0" smtClean="0">
                <a:latin typeface="Times New Roman" pitchFamily="18" charset="0"/>
                <a:cs typeface="Times New Roman" pitchFamily="18" charset="0"/>
              </a:rPr>
              <a:t>THAT FAILS TO ERUPT DUE TO LOSS OF ERUPTIVE FORCES.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65"/>
          <p:cNvGraphicFramePr>
            <a:graphicFrameLocks noGrp="1"/>
          </p:cNvGraphicFramePr>
          <p:nvPr/>
        </p:nvGraphicFramePr>
        <p:xfrm>
          <a:off x="0" y="762000"/>
          <a:ext cx="9143999" cy="6095996"/>
        </p:xfrm>
        <a:graphic>
          <a:graphicData uri="http://schemas.openxmlformats.org/drawingml/2006/table">
            <a:tbl>
              <a:tblPr firstCol="1"/>
              <a:tblGrid>
                <a:gridCol w="2902857"/>
                <a:gridCol w="3120571"/>
                <a:gridCol w="3120571"/>
              </a:tblGrid>
              <a:tr h="469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Criteria</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Category</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Score</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Winters Classifications</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Horizontal</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Distoangular</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Mesioangular</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Vertical</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Height of mandible</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1-30 mm</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736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31-34 mm</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35-39 mm</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Angulation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of 3</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rd</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molar</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1-50 deg.  </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60-69</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70-79</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80-89</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0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2514600" y="76200"/>
            <a:ext cx="5791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WHARFE’S  ASSESSMENT </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20"/>
          <p:cNvGraphicFramePr>
            <a:graphicFrameLocks noGrp="1"/>
          </p:cNvGraphicFramePr>
          <p:nvPr/>
        </p:nvGraphicFramePr>
        <p:xfrm>
          <a:off x="0" y="599910"/>
          <a:ext cx="9144000" cy="6265540"/>
        </p:xfrm>
        <a:graphic>
          <a:graphicData uri="http://schemas.openxmlformats.org/drawingml/2006/table">
            <a:tbl>
              <a:tblPr/>
              <a:tblGrid>
                <a:gridCol w="3048000"/>
                <a:gridCol w="3048000"/>
                <a:gridCol w="3048000"/>
              </a:tblGrid>
              <a:tr h="39517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Root shape &amp; developm</a:t>
                      </a:r>
                      <a:r>
                        <a:rPr kumimoji="0" lang="en-US" sz="2000" b="0" i="0" u="none" strike="noStrike" cap="none" normalizeH="0" baseline="0" dirty="0" smtClean="0">
                          <a:ln>
                            <a:noFill/>
                          </a:ln>
                          <a:solidFill>
                            <a:schemeClr val="tx1"/>
                          </a:solidFill>
                          <a:effectLst/>
                          <a:latin typeface="Arial" pitchFamily="34" charset="0"/>
                          <a:cs typeface="+mn-cs"/>
                        </a:rPr>
                        <a:t>ent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Complex</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 (more than 2/3 complete)</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83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unFavourable</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curvature</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 (less than1/3 complete)</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83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favourable</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Curvature</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17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Follicals</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Normal</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83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Possibly enlarged</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17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Enlarged</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176">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Path of exit</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Space available</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83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Distal cusps covered</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83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Mesial cusps also covered</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17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Both covered</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17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609600" y="1"/>
            <a:ext cx="7467600" cy="584775"/>
          </a:xfrm>
          <a:prstGeom prst="rect">
            <a:avLst/>
          </a:prstGeom>
          <a:noFill/>
        </p:spPr>
        <p:txBody>
          <a:bodyPr wrap="square" rtlCol="0">
            <a:spAutoFit/>
          </a:bodyPr>
          <a:lstStyle/>
          <a:p>
            <a:pPr algn="ctr"/>
            <a:r>
              <a:rPr lang="en-US" sz="3200" b="1" dirty="0" smtClean="0"/>
              <a:t>    WHARFE’S  ASSESSMENT</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latin typeface="Times New Roman" pitchFamily="18" charset="0"/>
                <a:cs typeface="Times New Roman" pitchFamily="18" charset="0"/>
              </a:rPr>
              <a:t>    SEQUENCE OF PROCEDURE</a:t>
            </a:r>
            <a:endParaRPr lang="en-US" dirty="0">
              <a:latin typeface="Times New Roman" pitchFamily="18" charset="0"/>
              <a:cs typeface="Times New Roman" pitchFamily="18" charset="0"/>
            </a:endParaRPr>
          </a:p>
        </p:txBody>
      </p:sp>
      <p:sp>
        <p:nvSpPr>
          <p:cNvPr id="4" name="Rectangle 3"/>
          <p:cNvSpPr>
            <a:spLocks noGrp="1" noChangeArrowheads="1"/>
          </p:cNvSpPr>
          <p:nvPr>
            <p:ph idx="1"/>
          </p:nvPr>
        </p:nvSpPr>
        <p:spPr>
          <a:xfrm>
            <a:off x="0" y="1295400"/>
            <a:ext cx="9144000" cy="5562600"/>
          </a:xfrm>
        </p:spPr>
        <p:txBody>
          <a:bodyPr>
            <a:normAutofit/>
          </a:bodyPr>
          <a:lstStyle/>
          <a:p>
            <a:pPr marL="609600" indent="-609600">
              <a:buFont typeface="+mj-lt"/>
              <a:buAutoNum type="arabicParenR"/>
            </a:pPr>
            <a:r>
              <a:rPr lang="en-US" sz="2800" dirty="0" smtClean="0">
                <a:latin typeface="Times New Roman" pitchFamily="18" charset="0"/>
                <a:cs typeface="Times New Roman" pitchFamily="18" charset="0"/>
              </a:rPr>
              <a:t>Isolation.</a:t>
            </a:r>
          </a:p>
          <a:p>
            <a:pPr marL="609600" indent="-609600">
              <a:buFont typeface="+mj-lt"/>
              <a:buAutoNum type="arabicParenR"/>
            </a:pPr>
            <a:r>
              <a:rPr lang="en-US" sz="2800" dirty="0" err="1" smtClean="0">
                <a:latin typeface="Times New Roman" pitchFamily="18" charset="0"/>
                <a:cs typeface="Times New Roman" pitchFamily="18" charset="0"/>
              </a:rPr>
              <a:t>Anaesthesia</a:t>
            </a:r>
            <a:endParaRPr lang="en-US" sz="2800" dirty="0">
              <a:latin typeface="Times New Roman" pitchFamily="18" charset="0"/>
              <a:cs typeface="Times New Roman" pitchFamily="18" charset="0"/>
            </a:endParaRPr>
          </a:p>
          <a:p>
            <a:pPr marL="609600" indent="-609600">
              <a:buFont typeface="+mj-lt"/>
              <a:buAutoNum type="arabicParenR"/>
            </a:pPr>
            <a:r>
              <a:rPr lang="en-US" sz="2800" dirty="0" smtClean="0">
                <a:latin typeface="Times New Roman" pitchFamily="18" charset="0"/>
                <a:cs typeface="Times New Roman" pitchFamily="18" charset="0"/>
              </a:rPr>
              <a:t>Incision- </a:t>
            </a:r>
            <a:r>
              <a:rPr lang="en-US" sz="2800" dirty="0">
                <a:latin typeface="Times New Roman" pitchFamily="18" charset="0"/>
                <a:cs typeface="Times New Roman" pitchFamily="18" charset="0"/>
              </a:rPr>
              <a:t>Flap design.</a:t>
            </a:r>
          </a:p>
          <a:p>
            <a:pPr marL="609600" indent="-609600">
              <a:buFont typeface="+mj-lt"/>
              <a:buAutoNum type="arabicParenR"/>
            </a:pPr>
            <a:r>
              <a:rPr lang="en-US" sz="2800" dirty="0" smtClean="0">
                <a:latin typeface="Times New Roman" pitchFamily="18" charset="0"/>
                <a:cs typeface="Times New Roman" pitchFamily="18" charset="0"/>
              </a:rPr>
              <a:t>Removal </a:t>
            </a:r>
            <a:r>
              <a:rPr lang="en-US" sz="2800" dirty="0">
                <a:latin typeface="Times New Roman" pitchFamily="18" charset="0"/>
                <a:cs typeface="Times New Roman" pitchFamily="18" charset="0"/>
              </a:rPr>
              <a:t>of overlying bone.</a:t>
            </a:r>
          </a:p>
          <a:p>
            <a:pPr marL="609600" indent="-609600">
              <a:buFont typeface="+mj-lt"/>
              <a:buAutoNum type="arabicParenR"/>
            </a:pPr>
            <a:r>
              <a:rPr lang="en-US" sz="2800" dirty="0" smtClean="0">
                <a:latin typeface="Times New Roman" pitchFamily="18" charset="0"/>
                <a:cs typeface="Times New Roman" pitchFamily="18" charset="0"/>
              </a:rPr>
              <a:t>Sectioning </a:t>
            </a:r>
            <a:r>
              <a:rPr lang="en-US" sz="2800" dirty="0">
                <a:latin typeface="Times New Roman" pitchFamily="18" charset="0"/>
                <a:cs typeface="Times New Roman" pitchFamily="18" charset="0"/>
              </a:rPr>
              <a:t>of tooth.</a:t>
            </a:r>
          </a:p>
          <a:p>
            <a:pPr marL="609600" indent="-609600">
              <a:buFont typeface="+mj-lt"/>
              <a:buAutoNum type="arabicParenR"/>
            </a:pPr>
            <a:r>
              <a:rPr lang="en-US" sz="2800" dirty="0" smtClean="0">
                <a:latin typeface="Times New Roman" pitchFamily="18" charset="0"/>
                <a:cs typeface="Times New Roman" pitchFamily="18" charset="0"/>
              </a:rPr>
              <a:t>Delivery </a:t>
            </a:r>
            <a:r>
              <a:rPr lang="en-US" sz="2800" dirty="0">
                <a:latin typeface="Times New Roman" pitchFamily="18" charset="0"/>
                <a:cs typeface="Times New Roman" pitchFamily="18" charset="0"/>
              </a:rPr>
              <a:t>of sectioned tooth.</a:t>
            </a:r>
          </a:p>
          <a:p>
            <a:pPr marL="609600" indent="-609600">
              <a:buFont typeface="+mj-lt"/>
              <a:buAutoNum type="arabicParenR"/>
            </a:pPr>
            <a:r>
              <a:rPr lang="en-US" sz="2800" dirty="0" smtClean="0">
                <a:latin typeface="Times New Roman" pitchFamily="18" charset="0"/>
                <a:cs typeface="Times New Roman" pitchFamily="18" charset="0"/>
              </a:rPr>
              <a:t>Smoothening </a:t>
            </a:r>
            <a:r>
              <a:rPr lang="en-US" sz="2800" dirty="0">
                <a:latin typeface="Times New Roman" pitchFamily="18" charset="0"/>
                <a:cs typeface="Times New Roman" pitchFamily="18" charset="0"/>
              </a:rPr>
              <a:t>&amp; debridement of socket</a:t>
            </a:r>
            <a:r>
              <a:rPr lang="en-US" sz="2800" dirty="0" smtClean="0">
                <a:latin typeface="Times New Roman" pitchFamily="18" charset="0"/>
                <a:cs typeface="Times New Roman" pitchFamily="18" charset="0"/>
              </a:rPr>
              <a:t>.</a:t>
            </a:r>
          </a:p>
          <a:p>
            <a:pPr marL="609600" indent="-609600">
              <a:buFont typeface="+mj-lt"/>
              <a:buAutoNum type="arabicParenR"/>
            </a:pPr>
            <a:r>
              <a:rPr lang="en-US" sz="2800" dirty="0" smtClean="0">
                <a:latin typeface="Times New Roman" pitchFamily="18" charset="0"/>
                <a:cs typeface="Times New Roman" pitchFamily="18" charset="0"/>
              </a:rPr>
              <a:t>Arrest of </a:t>
            </a:r>
            <a:r>
              <a:rPr lang="en-US" sz="2800" dirty="0" err="1" smtClean="0">
                <a:latin typeface="Times New Roman" pitchFamily="18" charset="0"/>
                <a:cs typeface="Times New Roman" pitchFamily="18" charset="0"/>
              </a:rPr>
              <a:t>haemorrhage</a:t>
            </a:r>
            <a:endParaRPr lang="en-US" sz="2800" dirty="0">
              <a:latin typeface="Times New Roman" pitchFamily="18" charset="0"/>
              <a:cs typeface="Times New Roman" pitchFamily="18" charset="0"/>
            </a:endParaRPr>
          </a:p>
          <a:p>
            <a:pPr marL="609600" indent="-609600">
              <a:buFont typeface="+mj-lt"/>
              <a:buAutoNum type="arabicParenR"/>
            </a:pPr>
            <a:r>
              <a:rPr lang="en-US" sz="2800" dirty="0" smtClean="0">
                <a:latin typeface="Times New Roman" pitchFamily="18" charset="0"/>
                <a:cs typeface="Times New Roman" pitchFamily="18" charset="0"/>
              </a:rPr>
              <a:t>Closure </a:t>
            </a:r>
            <a:r>
              <a:rPr lang="en-US" sz="2800" dirty="0">
                <a:latin typeface="Times New Roman" pitchFamily="18" charset="0"/>
                <a:cs typeface="Times New Roman" pitchFamily="18" charset="0"/>
              </a:rPr>
              <a:t>of wound</a:t>
            </a:r>
            <a:r>
              <a:rPr lang="en-US" sz="2800" dirty="0" smtClean="0">
                <a:latin typeface="Times New Roman" pitchFamily="18" charset="0"/>
                <a:cs typeface="Times New Roman" pitchFamily="18" charset="0"/>
              </a:rPr>
              <a:t>.</a:t>
            </a:r>
          </a:p>
          <a:p>
            <a:pPr marL="609600" indent="-609600">
              <a:buFont typeface="+mj-lt"/>
              <a:buAutoNum type="arabicParenR"/>
            </a:pPr>
            <a:r>
              <a:rPr lang="en-US" sz="2800" dirty="0" smtClean="0">
                <a:latin typeface="Times New Roman" pitchFamily="18" charset="0"/>
                <a:cs typeface="Times New Roman" pitchFamily="18" charset="0"/>
              </a:rPr>
              <a:t>Follow up</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52400"/>
            <a:ext cx="9144000" cy="990600"/>
          </a:xfrm>
        </p:spPr>
        <p:txBody>
          <a:bodyPr>
            <a:normAutofit/>
          </a:bodyPr>
          <a:lstStyle/>
          <a:p>
            <a:pPr algn="ctr"/>
            <a:r>
              <a:rPr lang="en-US" dirty="0" smtClean="0"/>
              <a:t>INCISIONS  AND FLAPS</a:t>
            </a:r>
            <a:endParaRPr lang="en-IN" dirty="0"/>
          </a:p>
        </p:txBody>
      </p:sp>
      <p:sp>
        <p:nvSpPr>
          <p:cNvPr id="7" name="Subtitle 6"/>
          <p:cNvSpPr>
            <a:spLocks noGrp="1"/>
          </p:cNvSpPr>
          <p:nvPr>
            <p:ph type="subTitle" idx="1"/>
          </p:nvPr>
        </p:nvSpPr>
        <p:spPr>
          <a:xfrm>
            <a:off x="457200" y="1219200"/>
            <a:ext cx="8686800" cy="5334000"/>
          </a:xfrm>
        </p:spPr>
        <p:txBody>
          <a:bodyPr>
            <a:normAutofit/>
          </a:bodyPr>
          <a:lstStyle/>
          <a:p>
            <a:pPr marL="514350" indent="-514350" algn="ctr"/>
            <a:r>
              <a:rPr lang="en-US" dirty="0" smtClean="0"/>
              <a:t> </a:t>
            </a:r>
            <a:r>
              <a:rPr lang="en-US" sz="3200" dirty="0" smtClean="0">
                <a:latin typeface="Times New Roman" pitchFamily="18" charset="0"/>
                <a:cs typeface="Times New Roman" pitchFamily="18" charset="0"/>
              </a:rPr>
              <a:t>Envelope flap</a:t>
            </a:r>
          </a:p>
          <a:p>
            <a:pPr marL="514350" indent="-514350" algn="ctr"/>
            <a:r>
              <a:rPr lang="en-US" sz="3200" dirty="0" smtClean="0">
                <a:latin typeface="Times New Roman" pitchFamily="18" charset="0"/>
                <a:cs typeface="Times New Roman" pitchFamily="18" charset="0"/>
              </a:rPr>
              <a:t>L- shaped incision</a:t>
            </a:r>
          </a:p>
          <a:p>
            <a:pPr marL="514350" indent="-514350" algn="ctr"/>
            <a:r>
              <a:rPr lang="en-US" sz="3200" dirty="0" smtClean="0">
                <a:latin typeface="Times New Roman" pitchFamily="18" charset="0"/>
                <a:cs typeface="Times New Roman" pitchFamily="18" charset="0"/>
              </a:rPr>
              <a:t>Bayonet shaped incision</a:t>
            </a:r>
          </a:p>
          <a:p>
            <a:pPr marL="514350" indent="-514350" algn="ctr"/>
            <a:r>
              <a:rPr lang="en-US" sz="3200" dirty="0" smtClean="0">
                <a:latin typeface="Times New Roman" pitchFamily="18" charset="0"/>
                <a:cs typeface="Times New Roman" pitchFamily="18" charset="0"/>
              </a:rPr>
              <a:t>Triangular shaped incision</a:t>
            </a:r>
          </a:p>
          <a:p>
            <a:pPr marL="514350" indent="-514350" algn="ctr"/>
            <a:r>
              <a:rPr lang="en-US" sz="3200" dirty="0" smtClean="0">
                <a:latin typeface="Times New Roman" pitchFamily="18" charset="0"/>
                <a:cs typeface="Times New Roman" pitchFamily="18" charset="0"/>
              </a:rPr>
              <a:t>Ward’s incision and Modified Ward’s incision.</a:t>
            </a:r>
          </a:p>
          <a:p>
            <a:pPr marL="514350" indent="-514350" algn="ctr"/>
            <a:r>
              <a:rPr lang="en-US" sz="3200" dirty="0" smtClean="0">
                <a:latin typeface="Times New Roman" pitchFamily="18" charset="0"/>
                <a:cs typeface="Times New Roman" pitchFamily="18" charset="0"/>
              </a:rPr>
              <a:t> Comma shaped incision.</a:t>
            </a:r>
          </a:p>
          <a:p>
            <a:pPr marL="514350" indent="-514350" algn="ctr"/>
            <a:r>
              <a:rPr lang="en-US" sz="3200" dirty="0" smtClean="0">
                <a:latin typeface="Times New Roman" pitchFamily="18" charset="0"/>
                <a:cs typeface="Times New Roman" pitchFamily="18" charset="0"/>
              </a:rPr>
              <a:t>S -shaped incision</a:t>
            </a:r>
          </a:p>
          <a:p>
            <a:pPr marL="514350" indent="-514350" algn="ctr"/>
            <a:r>
              <a:rPr lang="en-US" sz="3200" dirty="0" err="1" smtClean="0">
                <a:latin typeface="Times New Roman" pitchFamily="18" charset="0"/>
                <a:cs typeface="Times New Roman" pitchFamily="18" charset="0"/>
              </a:rPr>
              <a:t>Szmyd</a:t>
            </a:r>
            <a:r>
              <a:rPr lang="en-US" sz="3200" dirty="0" smtClean="0">
                <a:latin typeface="Times New Roman" pitchFamily="18" charset="0"/>
                <a:cs typeface="Times New Roman" pitchFamily="18" charset="0"/>
              </a:rPr>
              <a:t> and modified </a:t>
            </a:r>
            <a:r>
              <a:rPr lang="en-US" sz="3200" dirty="0" err="1" smtClean="0">
                <a:latin typeface="Times New Roman" pitchFamily="18" charset="0"/>
                <a:cs typeface="Times New Roman" pitchFamily="18" charset="0"/>
              </a:rPr>
              <a:t>Szmyd</a:t>
            </a:r>
            <a:r>
              <a:rPr lang="en-US" sz="3200" dirty="0" smtClean="0">
                <a:latin typeface="Times New Roman" pitchFamily="18" charset="0"/>
                <a:cs typeface="Times New Roman" pitchFamily="18" charset="0"/>
              </a:rPr>
              <a:t> incision</a:t>
            </a:r>
          </a:p>
          <a:p>
            <a:pPr marL="514350" indent="-514350" algn="ctr"/>
            <a:r>
              <a:rPr lang="en-US" sz="3200" dirty="0" smtClean="0">
                <a:latin typeface="Times New Roman" pitchFamily="18" charset="0"/>
                <a:cs typeface="Times New Roman" pitchFamily="18" charset="0"/>
              </a:rPr>
              <a:t>Berwick’s tongue shape flap.</a:t>
            </a:r>
            <a:endParaRPr lang="en-IN"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62000"/>
          </a:xfrm>
        </p:spPr>
        <p:txBody>
          <a:bodyPr>
            <a:normAutofit fontScale="90000"/>
          </a:bodyPr>
          <a:lstStyle/>
          <a:p>
            <a:r>
              <a:rPr lang="en-US" dirty="0" smtClean="0">
                <a:latin typeface="Times New Roman" pitchFamily="18" charset="0"/>
                <a:cs typeface="Times New Roman" pitchFamily="18" charset="0"/>
              </a:rPr>
              <a:t>                   Incision-flap design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lstStyle/>
          <a:p>
            <a:pPr marL="609600" indent="-609600">
              <a:buClr>
                <a:schemeClr val="tx2"/>
              </a:buClr>
              <a:buFont typeface="Wingdings" pitchFamily="2" charset="2"/>
              <a:buChar char="Ø"/>
            </a:pPr>
            <a:r>
              <a:rPr lang="en-US" dirty="0" smtClean="0">
                <a:latin typeface="Times New Roman" pitchFamily="18" charset="0"/>
                <a:cs typeface="Times New Roman" pitchFamily="18" charset="0"/>
              </a:rPr>
              <a:t>Must be of adequate dimensions to allow adequate exposure.</a:t>
            </a:r>
          </a:p>
          <a:p>
            <a:pPr marL="609600" indent="-609600">
              <a:buClr>
                <a:schemeClr val="tx2"/>
              </a:buClr>
              <a:buFont typeface="Wingdings" pitchFamily="2" charset="2"/>
              <a:buChar char="Ø"/>
            </a:pPr>
            <a:r>
              <a:rPr lang="en-US" dirty="0" smtClean="0">
                <a:latin typeface="Times New Roman" pitchFamily="18" charset="0"/>
                <a:cs typeface="Times New Roman" pitchFamily="18" charset="0"/>
              </a:rPr>
              <a:t>“Bone belongs to the patient and Tooth belongs to you”</a:t>
            </a:r>
          </a:p>
          <a:p>
            <a:pPr>
              <a:buNone/>
            </a:pPr>
            <a:r>
              <a:rPr lang="en-US" dirty="0" smtClean="0">
                <a:latin typeface="Times New Roman" pitchFamily="18" charset="0"/>
                <a:cs typeface="Times New Roman" pitchFamily="18" charset="0"/>
              </a:rPr>
              <a:t>      Three corner flap…….</a:t>
            </a:r>
            <a:endParaRPr lang="en-US" dirty="0">
              <a:latin typeface="Times New Roman" pitchFamily="18" charset="0"/>
              <a:cs typeface="Times New Roman" pitchFamily="18" charset="0"/>
            </a:endParaRPr>
          </a:p>
        </p:txBody>
      </p:sp>
      <p:pic>
        <p:nvPicPr>
          <p:cNvPr id="5" name="Picture 7"/>
          <p:cNvPicPr>
            <a:picLocks noChangeAspect="1" noChangeArrowheads="1"/>
          </p:cNvPicPr>
          <p:nvPr/>
        </p:nvPicPr>
        <p:blipFill>
          <a:blip r:embed="rId2" cstate="print"/>
          <a:srcRect/>
          <a:stretch>
            <a:fillRect/>
          </a:stretch>
        </p:blipFill>
        <p:spPr bwMode="auto">
          <a:xfrm>
            <a:off x="1676400" y="3810000"/>
            <a:ext cx="5638800" cy="29718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lstStyle/>
          <a:p>
            <a:r>
              <a:rPr lang="en-US" dirty="0" smtClean="0">
                <a:latin typeface="Times New Roman" pitchFamily="18" charset="0"/>
                <a:cs typeface="Times New Roman" pitchFamily="18" charset="0"/>
              </a:rPr>
              <a:t>               Incision-flap design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9144000" cy="5486400"/>
          </a:xfrm>
        </p:spPr>
        <p:txBody>
          <a:bodyPr/>
          <a:lstStyle/>
          <a:p>
            <a:pPr marL="609600" indent="-609600">
              <a:lnSpc>
                <a:spcPct val="90000"/>
              </a:lnSpc>
              <a:buFontTx/>
              <a:buAutoNum type="arabicPeriod" startAt="3"/>
            </a:pPr>
            <a:r>
              <a:rPr lang="en-US" dirty="0" smtClean="0">
                <a:latin typeface="Times New Roman" pitchFamily="18" charset="0"/>
                <a:cs typeface="Times New Roman" pitchFamily="18" charset="0"/>
              </a:rPr>
              <a:t>Ward’s incision</a:t>
            </a:r>
          </a:p>
          <a:p>
            <a:pPr marL="609600" indent="-609600">
              <a:lnSpc>
                <a:spcPct val="90000"/>
              </a:lnSpc>
              <a:buFontTx/>
              <a:buAutoNum type="arabicPeriod" startAt="3"/>
            </a:pPr>
            <a:endParaRPr lang="en-US" dirty="0" smtClean="0">
              <a:latin typeface="Times New Roman" pitchFamily="18" charset="0"/>
              <a:cs typeface="Times New Roman" pitchFamily="18" charset="0"/>
            </a:endParaRPr>
          </a:p>
          <a:p>
            <a:pPr marL="609600" indent="-609600">
              <a:lnSpc>
                <a:spcPct val="90000"/>
              </a:lnSpc>
              <a:buFontTx/>
              <a:buAutoNum type="arabicPeriod" startAt="3"/>
            </a:pPr>
            <a:endParaRPr lang="en-US" dirty="0" smtClean="0">
              <a:latin typeface="Times New Roman" pitchFamily="18" charset="0"/>
              <a:cs typeface="Times New Roman" pitchFamily="18" charset="0"/>
            </a:endParaRPr>
          </a:p>
          <a:p>
            <a:pPr marL="609600" indent="-609600">
              <a:lnSpc>
                <a:spcPct val="90000"/>
              </a:lnSpc>
              <a:buFontTx/>
              <a:buAutoNum type="arabicPeriod" startAt="3"/>
            </a:pPr>
            <a:endParaRPr lang="en-US" dirty="0" smtClean="0">
              <a:latin typeface="Times New Roman" pitchFamily="18" charset="0"/>
              <a:cs typeface="Times New Roman" pitchFamily="18" charset="0"/>
            </a:endParaRPr>
          </a:p>
          <a:p>
            <a:pPr marL="609600" indent="-609600">
              <a:lnSpc>
                <a:spcPct val="90000"/>
              </a:lnSpc>
              <a:buFontTx/>
              <a:buAutoNum type="arabicPeriod" startAt="3"/>
            </a:pPr>
            <a:endParaRPr lang="en-US" dirty="0" smtClean="0">
              <a:latin typeface="Times New Roman" pitchFamily="18" charset="0"/>
              <a:cs typeface="Times New Roman" pitchFamily="18" charset="0"/>
            </a:endParaRPr>
          </a:p>
          <a:p>
            <a:pPr marL="609600" indent="-609600">
              <a:lnSpc>
                <a:spcPct val="90000"/>
              </a:lnSpc>
              <a:buFontTx/>
              <a:buAutoNum type="arabicPeriod" startAt="3"/>
            </a:pPr>
            <a:endParaRPr lang="en-US" dirty="0" smtClean="0">
              <a:latin typeface="Times New Roman" pitchFamily="18" charset="0"/>
              <a:cs typeface="Times New Roman" pitchFamily="18" charset="0"/>
            </a:endParaRPr>
          </a:p>
          <a:p>
            <a:pPr marL="609600" indent="-609600">
              <a:lnSpc>
                <a:spcPct val="90000"/>
              </a:lnSpc>
              <a:buFontTx/>
              <a:buAutoNum type="arabicPeriod" startAt="3"/>
            </a:pPr>
            <a:r>
              <a:rPr lang="en-US" dirty="0" smtClean="0">
                <a:latin typeface="Times New Roman" pitchFamily="18" charset="0"/>
                <a:cs typeface="Times New Roman" pitchFamily="18" charset="0"/>
              </a:rPr>
              <a:t>Modified ward’s incision </a:t>
            </a:r>
          </a:p>
          <a:p>
            <a:endParaRPr lang="en-US" dirty="0"/>
          </a:p>
        </p:txBody>
      </p:sp>
      <p:pic>
        <p:nvPicPr>
          <p:cNvPr id="5" name="Picture 5" descr="DSCN1996"/>
          <p:cNvPicPr>
            <a:picLocks noChangeAspect="1" noChangeArrowheads="1"/>
          </p:cNvPicPr>
          <p:nvPr/>
        </p:nvPicPr>
        <p:blipFill>
          <a:blip r:embed="rId2" cstate="print"/>
          <a:srcRect l="4256" t="11201" r="21277" b="18787"/>
          <a:stretch>
            <a:fillRect/>
          </a:stretch>
        </p:blipFill>
        <p:spPr bwMode="auto">
          <a:xfrm>
            <a:off x="4800600" y="4038600"/>
            <a:ext cx="3886200" cy="2743200"/>
          </a:xfrm>
          <a:prstGeom prst="rect">
            <a:avLst/>
          </a:prstGeom>
          <a:noFill/>
        </p:spPr>
      </p:pic>
      <p:pic>
        <p:nvPicPr>
          <p:cNvPr id="6" name="Picture 4" descr="DSCN1995"/>
          <p:cNvPicPr>
            <a:picLocks noChangeAspect="1" noChangeArrowheads="1"/>
          </p:cNvPicPr>
          <p:nvPr/>
        </p:nvPicPr>
        <p:blipFill>
          <a:blip r:embed="rId3" cstate="print"/>
          <a:srcRect l="19167" r="14818" b="18002"/>
          <a:stretch>
            <a:fillRect/>
          </a:stretch>
        </p:blipFill>
        <p:spPr bwMode="auto">
          <a:xfrm>
            <a:off x="4781550" y="838200"/>
            <a:ext cx="3905250" cy="304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868362"/>
          </a:xfrm>
        </p:spPr>
        <p:txBody>
          <a:bodyPr/>
          <a:lstStyle/>
          <a:p>
            <a:r>
              <a:rPr lang="en-US" dirty="0" smtClean="0">
                <a:latin typeface="Times New Roman" pitchFamily="18" charset="0"/>
                <a:cs typeface="Times New Roman" pitchFamily="18" charset="0"/>
              </a:rPr>
              <a:t>                ENVELOPE  FLAP</a:t>
            </a:r>
            <a:endParaRPr lang="en-IN" dirty="0">
              <a:latin typeface="Times New Roman" pitchFamily="18" charset="0"/>
              <a:cs typeface="Times New Roman" pitchFamily="18" charset="0"/>
            </a:endParaRPr>
          </a:p>
        </p:txBody>
      </p:sp>
      <p:pic>
        <p:nvPicPr>
          <p:cNvPr id="57346" name="Picture 2" descr="C:\Users\SONY\Desktop\72-dc94fee9d3.jpg"/>
          <p:cNvPicPr>
            <a:picLocks noGrp="1" noChangeAspect="1" noChangeArrowheads="1"/>
          </p:cNvPicPr>
          <p:nvPr>
            <p:ph idx="1"/>
          </p:nvPr>
        </p:nvPicPr>
        <p:blipFill>
          <a:blip r:embed="rId2" cstate="print"/>
          <a:srcRect/>
          <a:stretch>
            <a:fillRect/>
          </a:stretch>
        </p:blipFill>
        <p:spPr bwMode="auto">
          <a:xfrm>
            <a:off x="1695450" y="1143001"/>
            <a:ext cx="5238750" cy="571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             TRIANGULAR FLAP</a:t>
            </a:r>
            <a:endParaRPr lang="en-IN" dirty="0">
              <a:latin typeface="Times New Roman" pitchFamily="18" charset="0"/>
              <a:cs typeface="Times New Roman" pitchFamily="18" charset="0"/>
            </a:endParaRPr>
          </a:p>
        </p:txBody>
      </p:sp>
      <p:pic>
        <p:nvPicPr>
          <p:cNvPr id="58370" name="Picture 2" descr="C:\Users\SONY\Desktop\73-863e63d64d.jpg"/>
          <p:cNvPicPr>
            <a:picLocks noGrp="1" noChangeAspect="1" noChangeArrowheads="1"/>
          </p:cNvPicPr>
          <p:nvPr>
            <p:ph idx="1"/>
          </p:nvPr>
        </p:nvPicPr>
        <p:blipFill>
          <a:blip r:embed="rId2" cstate="print"/>
          <a:stretch>
            <a:fillRect/>
          </a:stretch>
        </p:blipFill>
        <p:spPr bwMode="auto">
          <a:xfrm>
            <a:off x="638120" y="1600200"/>
            <a:ext cx="7972480" cy="5257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latin typeface="Times New Roman" pitchFamily="18" charset="0"/>
                <a:cs typeface="Times New Roman" pitchFamily="18" charset="0"/>
              </a:rPr>
              <a:t>      COMMA SHAPED INCISION</a:t>
            </a:r>
            <a:endParaRPr lang="en-IN" dirty="0">
              <a:latin typeface="Times New Roman" pitchFamily="18" charset="0"/>
              <a:cs typeface="Times New Roman" pitchFamily="18" charset="0"/>
            </a:endParaRPr>
          </a:p>
        </p:txBody>
      </p:sp>
      <p:pic>
        <p:nvPicPr>
          <p:cNvPr id="59394" name="Picture 2" descr="C:\Users\SONY\Desktop\79-94e271e392.jpg"/>
          <p:cNvPicPr>
            <a:picLocks noGrp="1" noChangeAspect="1" noChangeArrowheads="1"/>
          </p:cNvPicPr>
          <p:nvPr>
            <p:ph idx="1"/>
          </p:nvPr>
        </p:nvPicPr>
        <p:blipFill>
          <a:blip r:embed="rId2" cstate="print"/>
          <a:stretch>
            <a:fillRect/>
          </a:stretch>
        </p:blipFill>
        <p:spPr bwMode="auto">
          <a:xfrm>
            <a:off x="1828800" y="990600"/>
            <a:ext cx="4951828" cy="5867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dirty="0" smtClean="0">
                <a:latin typeface="Times New Roman" pitchFamily="18" charset="0"/>
                <a:cs typeface="Times New Roman" pitchFamily="18" charset="0"/>
              </a:rPr>
              <a:t>          SZMYD  INCISION(1971)</a:t>
            </a:r>
            <a:endParaRPr lang="en-IN" dirty="0">
              <a:latin typeface="Times New Roman" pitchFamily="18" charset="0"/>
              <a:cs typeface="Times New Roman" pitchFamily="18" charset="0"/>
            </a:endParaRPr>
          </a:p>
        </p:txBody>
      </p:sp>
      <p:pic>
        <p:nvPicPr>
          <p:cNvPr id="54274" name="Picture 2" descr="C:\Users\SONY\Desktop\78-cde7ef51ed.jpg"/>
          <p:cNvPicPr>
            <a:picLocks noGrp="1" noChangeAspect="1" noChangeArrowheads="1"/>
          </p:cNvPicPr>
          <p:nvPr>
            <p:ph idx="1"/>
          </p:nvPr>
        </p:nvPicPr>
        <p:blipFill>
          <a:blip r:embed="rId2" cstate="print"/>
          <a:stretch>
            <a:fillRect/>
          </a:stretch>
        </p:blipFill>
        <p:spPr bwMode="auto">
          <a:xfrm>
            <a:off x="990600" y="1295400"/>
            <a:ext cx="7405372" cy="5562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Origin – Latin– </a:t>
            </a:r>
            <a:r>
              <a:rPr lang="en-US" sz="3600" dirty="0" err="1" smtClean="0">
                <a:latin typeface="Times New Roman" pitchFamily="18" charset="0"/>
                <a:cs typeface="Times New Roman" pitchFamily="18" charset="0"/>
              </a:rPr>
              <a:t>Impactus</a:t>
            </a:r>
            <a:endParaRPr lang="en-US"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Impactus</a:t>
            </a:r>
            <a:r>
              <a:rPr lang="en-US" sz="3600" dirty="0" smtClean="0">
                <a:latin typeface="Times New Roman" pitchFamily="18" charset="0"/>
                <a:cs typeface="Times New Roman" pitchFamily="18" charset="0"/>
              </a:rPr>
              <a:t>: Cessation of eruption caused by physical barrier / ectopic eruption.</a:t>
            </a:r>
          </a:p>
          <a:p>
            <a:r>
              <a:rPr lang="en-US" sz="3600" dirty="0" smtClean="0">
                <a:latin typeface="Times New Roman" pitchFamily="18" charset="0"/>
                <a:cs typeface="Times New Roman" pitchFamily="18" charset="0"/>
              </a:rPr>
              <a:t>An impacted tooth is partially erupted or </a:t>
            </a:r>
            <a:r>
              <a:rPr lang="en-US" sz="3600" dirty="0" err="1" smtClean="0">
                <a:latin typeface="Times New Roman" pitchFamily="18" charset="0"/>
                <a:cs typeface="Times New Roman" pitchFamily="18" charset="0"/>
              </a:rPr>
              <a:t>unerupted</a:t>
            </a:r>
            <a:r>
              <a:rPr lang="en-US" sz="3600" dirty="0" smtClean="0">
                <a:latin typeface="Times New Roman" pitchFamily="18" charset="0"/>
                <a:cs typeface="Times New Roman" pitchFamily="18" charset="0"/>
              </a:rPr>
              <a:t>  tooth and is positioned against another tooth , bone or soft tissue so that its further eruption is unlikely and will not eventually assume a normal arch relationship with the other teeth or tissues</a:t>
            </a:r>
          </a:p>
          <a:p>
            <a:endParaRPr lang="en-US" dirty="0" smtClean="0"/>
          </a:p>
          <a:p>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latin typeface="Times New Roman" pitchFamily="18" charset="0"/>
                <a:cs typeface="Times New Roman" pitchFamily="18" charset="0"/>
              </a:rPr>
              <a:t>BARWICK’S TONGUE FLAP(1966)</a:t>
            </a:r>
            <a:endParaRPr lang="en-IN" dirty="0">
              <a:latin typeface="Times New Roman" pitchFamily="18" charset="0"/>
              <a:cs typeface="Times New Roman" pitchFamily="18" charset="0"/>
            </a:endParaRPr>
          </a:p>
        </p:txBody>
      </p:sp>
      <p:pic>
        <p:nvPicPr>
          <p:cNvPr id="55298" name="Picture 2" descr="C:\Users\SONY\Desktop\77-de1e9f4f2b.jpg"/>
          <p:cNvPicPr>
            <a:picLocks noGrp="1" noChangeAspect="1" noChangeArrowheads="1"/>
          </p:cNvPicPr>
          <p:nvPr>
            <p:ph idx="1"/>
          </p:nvPr>
        </p:nvPicPr>
        <p:blipFill>
          <a:blip r:embed="rId2" cstate="print"/>
          <a:stretch>
            <a:fillRect/>
          </a:stretch>
        </p:blipFill>
        <p:spPr bwMode="auto">
          <a:xfrm>
            <a:off x="762000" y="990600"/>
            <a:ext cx="7811146" cy="5867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rmAutofit/>
          </a:bodyPr>
          <a:lstStyle/>
          <a:p>
            <a:r>
              <a:rPr lang="en-US" dirty="0" smtClean="0">
                <a:latin typeface="Times New Roman" pitchFamily="18" charset="0"/>
                <a:cs typeface="Times New Roman" pitchFamily="18" charset="0"/>
              </a:rPr>
              <a:t>      BAYONET SHAPE INSICION</a:t>
            </a:r>
            <a:endParaRPr lang="en-IN" dirty="0">
              <a:latin typeface="Times New Roman" pitchFamily="18" charset="0"/>
              <a:cs typeface="Times New Roman" pitchFamily="18" charset="0"/>
            </a:endParaRPr>
          </a:p>
        </p:txBody>
      </p:sp>
      <p:pic>
        <p:nvPicPr>
          <p:cNvPr id="60418" name="Picture 2" descr="C:\Users\SONY\Desktop\2-a2de8dcb51.jpg"/>
          <p:cNvPicPr>
            <a:picLocks noGrp="1" noChangeAspect="1" noChangeArrowheads="1"/>
          </p:cNvPicPr>
          <p:nvPr>
            <p:ph idx="1"/>
          </p:nvPr>
        </p:nvPicPr>
        <p:blipFill>
          <a:blip r:embed="rId2" cstate="print"/>
          <a:srcRect b="3704"/>
          <a:stretch>
            <a:fillRect/>
          </a:stretch>
        </p:blipFill>
        <p:spPr bwMode="auto">
          <a:xfrm>
            <a:off x="0" y="1676400"/>
            <a:ext cx="9144000" cy="3962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                 BONE REMOVAL</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9144000" cy="5334000"/>
          </a:xfrm>
        </p:spPr>
        <p:txBody>
          <a:bodyPr>
            <a:normAutofit/>
          </a:bodyPr>
          <a:lstStyle/>
          <a:p>
            <a:r>
              <a:rPr lang="en-US" dirty="0" smtClean="0">
                <a:latin typeface="Times New Roman" pitchFamily="18" charset="0"/>
                <a:cs typeface="Times New Roman" pitchFamily="18" charset="0"/>
              </a:rPr>
              <a:t>BUR TECHNIQUE</a:t>
            </a:r>
          </a:p>
          <a:p>
            <a:pPr>
              <a:buNone/>
            </a:pPr>
            <a:r>
              <a:rPr lang="en-US" dirty="0" smtClean="0">
                <a:latin typeface="Times New Roman" pitchFamily="18" charset="0"/>
                <a:cs typeface="Times New Roman" pitchFamily="18" charset="0"/>
              </a:rPr>
              <a:t> (a)Postage stamp technique</a:t>
            </a:r>
          </a:p>
          <a:p>
            <a:pPr>
              <a:buNone/>
            </a:pPr>
            <a:r>
              <a:rPr lang="en-US" dirty="0" smtClean="0">
                <a:latin typeface="Times New Roman" pitchFamily="18" charset="0"/>
                <a:cs typeface="Times New Roman" pitchFamily="18" charset="0"/>
              </a:rPr>
              <a:t> (b)Moore and </a:t>
            </a:r>
            <a:r>
              <a:rPr lang="en-US" dirty="0" err="1" smtClean="0">
                <a:latin typeface="Times New Roman" pitchFamily="18" charset="0"/>
                <a:cs typeface="Times New Roman" pitchFamily="18" charset="0"/>
              </a:rPr>
              <a:t>Gillby’s</a:t>
            </a:r>
            <a:r>
              <a:rPr lang="en-US" dirty="0" smtClean="0">
                <a:latin typeface="Times New Roman" pitchFamily="18" charset="0"/>
                <a:cs typeface="Times New Roman" pitchFamily="18" charset="0"/>
              </a:rPr>
              <a:t> guttering technique</a:t>
            </a:r>
          </a:p>
          <a:p>
            <a:pPr>
              <a:buNone/>
            </a:pPr>
            <a:r>
              <a:rPr lang="en-US" dirty="0" smtClean="0">
                <a:latin typeface="Times New Roman" pitchFamily="18" charset="0"/>
                <a:cs typeface="Times New Roman" pitchFamily="18" charset="0"/>
              </a:rPr>
              <a:t> (c)</a:t>
            </a:r>
            <a:r>
              <a:rPr lang="en-US" dirty="0" err="1" smtClean="0">
                <a:latin typeface="Times New Roman" pitchFamily="18" charset="0"/>
                <a:cs typeface="Times New Roman" pitchFamily="18" charset="0"/>
              </a:rPr>
              <a:t>Bowdler</a:t>
            </a:r>
            <a:r>
              <a:rPr lang="en-US" dirty="0" smtClean="0">
                <a:latin typeface="Times New Roman" pitchFamily="18" charset="0"/>
                <a:cs typeface="Times New Roman" pitchFamily="18" charset="0"/>
              </a:rPr>
              <a:t> Henry’s Lateral trephination(1969)-for </a:t>
            </a:r>
            <a:r>
              <a:rPr lang="en-US" dirty="0" err="1" smtClean="0">
                <a:latin typeface="Times New Roman" pitchFamily="18" charset="0"/>
                <a:cs typeface="Times New Roman" pitchFamily="18" charset="0"/>
              </a:rPr>
              <a:t>germectomy,partialy</a:t>
            </a:r>
            <a:r>
              <a:rPr lang="en-US" dirty="0" smtClean="0">
                <a:latin typeface="Times New Roman" pitchFamily="18" charset="0"/>
                <a:cs typeface="Times New Roman" pitchFamily="18" charset="0"/>
              </a:rPr>
              <a:t> formed and </a:t>
            </a:r>
            <a:r>
              <a:rPr lang="en-US" dirty="0" err="1" smtClean="0">
                <a:latin typeface="Times New Roman" pitchFamily="18" charset="0"/>
                <a:cs typeface="Times New Roman" pitchFamily="18" charset="0"/>
              </a:rPr>
              <a:t>unerrupted</a:t>
            </a:r>
            <a:r>
              <a:rPr lang="en-US" dirty="0" smtClean="0">
                <a:latin typeface="Times New Roman" pitchFamily="18" charset="0"/>
                <a:cs typeface="Times New Roman" pitchFamily="18" charset="0"/>
              </a:rPr>
              <a:t> third molar(9-18 yr age)</a:t>
            </a:r>
          </a:p>
          <a:p>
            <a:pPr>
              <a:buNone/>
            </a:pPr>
            <a:endParaRPr lang="en-US" dirty="0" smtClean="0">
              <a:latin typeface="Times New Roman" pitchFamily="18" charset="0"/>
              <a:cs typeface="Times New Roman" pitchFamily="18" charset="0"/>
            </a:endParaRPr>
          </a:p>
          <a:p>
            <a:pPr>
              <a:lnSpc>
                <a:spcPct val="90000"/>
              </a:lnSpc>
            </a:pPr>
            <a:r>
              <a:rPr lang="en-US" dirty="0" smtClean="0">
                <a:latin typeface="Times New Roman" pitchFamily="18" charset="0"/>
                <a:cs typeface="Times New Roman" pitchFamily="18" charset="0"/>
              </a:rPr>
              <a:t>CHIESEL AND MALLET</a:t>
            </a:r>
          </a:p>
          <a:p>
            <a:pPr>
              <a:lnSpc>
                <a:spcPct val="90000"/>
              </a:lnSpc>
              <a:buNone/>
            </a:pPr>
            <a:r>
              <a:rPr lang="en-US" dirty="0" smtClean="0">
                <a:latin typeface="Times New Roman" pitchFamily="18" charset="0"/>
                <a:cs typeface="Times New Roman" pitchFamily="18" charset="0"/>
              </a:rPr>
              <a:t>  (a) through </a:t>
            </a:r>
            <a:r>
              <a:rPr lang="en-US" dirty="0" err="1" smtClean="0">
                <a:latin typeface="Times New Roman" pitchFamily="18" charset="0"/>
                <a:cs typeface="Times New Roman" pitchFamily="18" charset="0"/>
              </a:rPr>
              <a:t>Buccal</a:t>
            </a:r>
            <a:r>
              <a:rPr lang="en-US" dirty="0" smtClean="0">
                <a:latin typeface="Times New Roman" pitchFamily="18" charset="0"/>
                <a:cs typeface="Times New Roman" pitchFamily="18" charset="0"/>
              </a:rPr>
              <a:t> approach</a:t>
            </a:r>
          </a:p>
          <a:p>
            <a:pPr>
              <a:lnSpc>
                <a:spcPct val="90000"/>
              </a:lnSpc>
              <a:buNone/>
            </a:pPr>
            <a:r>
              <a:rPr lang="en-US" dirty="0" smtClean="0">
                <a:latin typeface="Times New Roman" pitchFamily="18" charset="0"/>
                <a:cs typeface="Times New Roman" pitchFamily="18" charset="0"/>
              </a:rPr>
              <a:t>  (b) Lingual split technique</a:t>
            </a:r>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latin typeface="Times New Roman" pitchFamily="18" charset="0"/>
                <a:cs typeface="Times New Roman" pitchFamily="18" charset="0"/>
              </a:rPr>
              <a:t>REMOVAL OF OVERLYING BONE </a:t>
            </a:r>
            <a:r>
              <a:rPr lang="en-US" b="1" dirty="0" smtClean="0"/>
              <a:t/>
            </a:r>
            <a:br>
              <a:rPr lang="en-US" b="1" dirty="0" smtClean="0"/>
            </a:br>
            <a:endParaRPr lang="en-US" dirty="0"/>
          </a:p>
        </p:txBody>
      </p:sp>
      <p:sp>
        <p:nvSpPr>
          <p:cNvPr id="3" name="Content Placeholder 2"/>
          <p:cNvSpPr>
            <a:spLocks noGrp="1"/>
          </p:cNvSpPr>
          <p:nvPr>
            <p:ph idx="1"/>
          </p:nvPr>
        </p:nvSpPr>
        <p:spPr>
          <a:xfrm>
            <a:off x="0" y="990600"/>
            <a:ext cx="9144000" cy="5867400"/>
          </a:xfrm>
        </p:spPr>
        <p:txBody>
          <a:bodyPr>
            <a:normAutofit/>
          </a:bodyPr>
          <a:lstStyle/>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Once the soft tissue is elevated and retracted, the surgeon must make a judgment concerning the amount of bone to be removed.</a:t>
            </a:r>
          </a:p>
          <a:p>
            <a:pPr>
              <a:lnSpc>
                <a:spcPct val="8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Bone must be removed in an </a:t>
            </a:r>
            <a:r>
              <a:rPr lang="en-US" dirty="0" err="1" smtClean="0">
                <a:latin typeface="Times New Roman" pitchFamily="18" charset="0"/>
                <a:cs typeface="Times New Roman" pitchFamily="18" charset="0"/>
              </a:rPr>
              <a:t>atraumatic</a:t>
            </a:r>
            <a:r>
              <a:rPr lang="en-US" dirty="0" smtClean="0">
                <a:latin typeface="Times New Roman" pitchFamily="18" charset="0"/>
                <a:cs typeface="Times New Roman" pitchFamily="18" charset="0"/>
              </a:rPr>
              <a:t>, aseptic, and non–heat-producing technique, with as little bone removed and damaged as possible.</a:t>
            </a:r>
          </a:p>
          <a:p>
            <a:pPr>
              <a:lnSpc>
                <a:spcPct val="80000"/>
              </a:lnSpc>
              <a:buClr>
                <a:schemeClr val="tx2"/>
              </a:buClr>
              <a:buNone/>
            </a:pPr>
            <a:endParaRPr lang="en-US" dirty="0" smtClean="0">
              <a:latin typeface="Times New Roman" pitchFamily="18" charset="0"/>
              <a:cs typeface="Times New Roman" pitchFamily="18" charset="0"/>
            </a:endParaRPr>
          </a:p>
          <a:p>
            <a:pPr>
              <a:lnSpc>
                <a:spcPct val="80000"/>
              </a:lnSpc>
              <a:buClr>
                <a:schemeClr val="tx2"/>
              </a:buClr>
              <a:buNone/>
            </a:pPr>
            <a:r>
              <a:rPr lang="en-US" dirty="0" smtClean="0">
                <a:latin typeface="Times New Roman" pitchFamily="18" charset="0"/>
                <a:cs typeface="Times New Roman" pitchFamily="18" charset="0"/>
              </a:rPr>
              <a:t>   The amount of bone that must be removed varies with the depth of impaction, the morphology of roots, and the </a:t>
            </a:r>
            <a:r>
              <a:rPr lang="en-US" dirty="0" err="1" smtClean="0">
                <a:latin typeface="Times New Roman" pitchFamily="18" charset="0"/>
                <a:cs typeface="Times New Roman" pitchFamily="18" charset="0"/>
              </a:rPr>
              <a:t>angulation</a:t>
            </a:r>
            <a:r>
              <a:rPr lang="en-US" dirty="0" smtClean="0">
                <a:latin typeface="Times New Roman" pitchFamily="18" charset="0"/>
                <a:cs typeface="Times New Roman" pitchFamily="18" charset="0"/>
              </a:rPr>
              <a:t> of tooth.</a:t>
            </a:r>
          </a:p>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The speed of </a:t>
            </a:r>
            <a:r>
              <a:rPr lang="en-US" dirty="0" err="1" smtClean="0">
                <a:latin typeface="Times New Roman" pitchFamily="18" charset="0"/>
                <a:cs typeface="Times New Roman" pitchFamily="18" charset="0"/>
              </a:rPr>
              <a:t>micromotor</a:t>
            </a:r>
            <a:r>
              <a:rPr lang="en-US" dirty="0" smtClean="0">
                <a:latin typeface="Times New Roman" pitchFamily="18" charset="0"/>
                <a:cs typeface="Times New Roman" pitchFamily="18" charset="0"/>
              </a:rPr>
              <a:t> should be 12000- 20000 rpm.</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b="1" dirty="0" smtClean="0">
                <a:latin typeface="Times New Roman" pitchFamily="18" charset="0"/>
                <a:cs typeface="Times New Roman" pitchFamily="18" charset="0"/>
              </a:rPr>
              <a:t>   REMOVAL OF OVERLYING BONE </a:t>
            </a:r>
            <a:r>
              <a:rPr lang="en-US" b="1" dirty="0" smtClean="0"/>
              <a:t/>
            </a:r>
            <a:br>
              <a:rPr lang="en-US" b="1" dirty="0" smtClean="0"/>
            </a:br>
            <a:endParaRPr lang="en-US" dirty="0"/>
          </a:p>
        </p:txBody>
      </p:sp>
      <p:sp>
        <p:nvSpPr>
          <p:cNvPr id="3" name="Content Placeholder 2"/>
          <p:cNvSpPr>
            <a:spLocks noGrp="1"/>
          </p:cNvSpPr>
          <p:nvPr>
            <p:ph idx="1"/>
          </p:nvPr>
        </p:nvSpPr>
        <p:spPr>
          <a:xfrm>
            <a:off x="0" y="838200"/>
            <a:ext cx="9144000" cy="6019800"/>
          </a:xfrm>
        </p:spPr>
        <p:txBody>
          <a:bodyPr>
            <a:normAutofit/>
          </a:bodyPr>
          <a:lstStyle/>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A large round bur ( No. 8 ) is desirable, because it is an end cutting bur and can be effectively used for drilling with a pushing motion.</a:t>
            </a:r>
          </a:p>
          <a:p>
            <a:pPr>
              <a:lnSpc>
                <a:spcPct val="9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The tip of a fissure bur ( No. 703 ) does not cut well, but the edge rapidly removes bone and quickly sections teeth when used in lateral direction.</a:t>
            </a:r>
          </a:p>
          <a:p>
            <a:pPr>
              <a:lnSpc>
                <a:spcPct val="9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The bone on the </a:t>
            </a:r>
            <a:r>
              <a:rPr lang="en-US" dirty="0" err="1" smtClean="0">
                <a:latin typeface="Times New Roman" pitchFamily="18" charset="0"/>
                <a:cs typeface="Times New Roman" pitchFamily="18" charset="0"/>
              </a:rPr>
              <a:t>occlusal</a:t>
            </a:r>
            <a:r>
              <a:rPr lang="en-US" dirty="0" smtClean="0">
                <a:latin typeface="Times New Roman" pitchFamily="18" charset="0"/>
                <a:cs typeface="Times New Roman" pitchFamily="18" charset="0"/>
              </a:rPr>
              <a:t> aspect of the tooth is removed first to expose the crown of the tooth.</a:t>
            </a:r>
          </a:p>
          <a:p>
            <a:pPr>
              <a:lnSpc>
                <a:spcPct val="9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Then the cortical bone on the </a:t>
            </a:r>
            <a:r>
              <a:rPr lang="en-US" dirty="0" err="1" smtClean="0">
                <a:latin typeface="Times New Roman" pitchFamily="18" charset="0"/>
                <a:cs typeface="Times New Roman" pitchFamily="18" charset="0"/>
              </a:rPr>
              <a:t>buccal</a:t>
            </a:r>
            <a:r>
              <a:rPr lang="en-US" dirty="0" smtClean="0">
                <a:latin typeface="Times New Roman" pitchFamily="18" charset="0"/>
                <a:cs typeface="Times New Roman" pitchFamily="18" charset="0"/>
              </a:rPr>
              <a:t> aspect of the tooth is removed down to cervical line.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0" y="228599"/>
            <a:ext cx="9144000" cy="4840941"/>
          </a:xfrm>
          <a:prstGeom prst="rect">
            <a:avLst/>
          </a:prstGeom>
        </p:spPr>
      </p:pic>
      <p:sp>
        <p:nvSpPr>
          <p:cNvPr id="3" name="Rectangle 2"/>
          <p:cNvSpPr/>
          <p:nvPr/>
        </p:nvSpPr>
        <p:spPr>
          <a:xfrm>
            <a:off x="0" y="5229493"/>
            <a:ext cx="9144000" cy="954107"/>
          </a:xfrm>
          <a:prstGeom prst="rect">
            <a:avLst/>
          </a:prstGeom>
        </p:spPr>
        <p:txBody>
          <a:bodyPr wrap="square">
            <a:spAutoFit/>
          </a:bodyPr>
          <a:lstStyle/>
          <a:p>
            <a:pPr algn="ctr"/>
            <a:r>
              <a:rPr lang="en-US" sz="2800" dirty="0" smtClean="0"/>
              <a:t>Exposure of the crown of the tooth using a round bur.</a:t>
            </a:r>
          </a:p>
          <a:p>
            <a:pPr algn="ctr"/>
            <a:r>
              <a:rPr lang="en-US" sz="2800" dirty="0" smtClean="0"/>
              <a:t> </a:t>
            </a:r>
            <a:r>
              <a:rPr lang="en-US" sz="2800" b="1" dirty="0" smtClean="0"/>
              <a:t>a </a:t>
            </a:r>
            <a:r>
              <a:rPr lang="en-US" sz="2800" dirty="0" smtClean="0"/>
              <a:t>Diagrammatic illustration. </a:t>
            </a:r>
            <a:r>
              <a:rPr lang="en-US" sz="2800" b="1" dirty="0" smtClean="0"/>
              <a:t>b </a:t>
            </a:r>
            <a:r>
              <a:rPr lang="en-US" sz="2800" dirty="0" smtClean="0"/>
              <a:t>Clinical photograph</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685800"/>
          </a:xfrm>
        </p:spPr>
        <p:txBody>
          <a:bodyPr>
            <a:normAutofit/>
          </a:bodyPr>
          <a:lstStyle/>
          <a:p>
            <a:pPr algn="ctr"/>
            <a:r>
              <a:rPr lang="en-US" sz="2800" dirty="0" smtClean="0">
                <a:solidFill>
                  <a:schemeClr val="tx1"/>
                </a:solidFill>
                <a:latin typeface="Times New Roman" pitchFamily="18" charset="0"/>
                <a:cs typeface="Times New Roman" pitchFamily="18" charset="0"/>
              </a:rPr>
              <a:t>REMOVAL OF OVERLYING BONE </a:t>
            </a:r>
            <a:endParaRPr lang="en-US" sz="2800" dirty="0">
              <a:solidFill>
                <a:schemeClr val="tx1"/>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0" y="762000"/>
            <a:ext cx="4038600" cy="6096000"/>
          </a:xfrm>
        </p:spPr>
        <p:txBody>
          <a:bodyPr>
            <a:normAutofit fontScale="92500" lnSpcReduction="10000"/>
          </a:bodyPr>
          <a:lstStyle/>
          <a:p>
            <a:pPr>
              <a:buClr>
                <a:schemeClr val="tx2"/>
              </a:buClr>
              <a:buFont typeface="Wingdings" pitchFamily="2" charset="2"/>
              <a:buChar char="Ø"/>
            </a:pPr>
            <a:r>
              <a:rPr lang="en-US" sz="2800" dirty="0" smtClean="0">
                <a:latin typeface="Times New Roman" pitchFamily="18" charset="0"/>
                <a:cs typeface="Times New Roman" pitchFamily="18" charset="0"/>
              </a:rPr>
              <a:t>Next, the bur can be used to remove bone b/w the tooth and the cortical bone in the </a:t>
            </a:r>
            <a:r>
              <a:rPr lang="en-US" sz="2800" dirty="0" err="1" smtClean="0">
                <a:latin typeface="Times New Roman" pitchFamily="18" charset="0"/>
                <a:cs typeface="Times New Roman" pitchFamily="18" charset="0"/>
              </a:rPr>
              <a:t>cancellous</a:t>
            </a:r>
            <a:r>
              <a:rPr lang="en-US" sz="2800" dirty="0" smtClean="0">
                <a:latin typeface="Times New Roman" pitchFamily="18" charset="0"/>
                <a:cs typeface="Times New Roman" pitchFamily="18" charset="0"/>
              </a:rPr>
              <a:t> area of the bone with a maneuver called </a:t>
            </a:r>
            <a:r>
              <a:rPr lang="en-US" sz="2800" i="1" dirty="0" err="1" smtClean="0">
                <a:latin typeface="Times New Roman" pitchFamily="18" charset="0"/>
                <a:cs typeface="Times New Roman" pitchFamily="18" charset="0"/>
              </a:rPr>
              <a:t>ditiching</a:t>
            </a:r>
            <a:r>
              <a:rPr lang="en-US" sz="2800" dirty="0" smtClean="0">
                <a:latin typeface="Times New Roman" pitchFamily="18" charset="0"/>
                <a:cs typeface="Times New Roman" pitchFamily="18" charset="0"/>
              </a:rPr>
              <a:t>.</a:t>
            </a:r>
          </a:p>
          <a:p>
            <a:pPr>
              <a:buClr>
                <a:schemeClr val="tx2"/>
              </a:buClr>
            </a:pPr>
            <a:r>
              <a:rPr lang="en-US" sz="2800" dirty="0" smtClean="0">
                <a:latin typeface="Times New Roman" pitchFamily="18" charset="0"/>
                <a:cs typeface="Times New Roman" pitchFamily="18" charset="0"/>
              </a:rPr>
              <a:t> </a:t>
            </a:r>
          </a:p>
          <a:p>
            <a:pPr>
              <a:buClr>
                <a:schemeClr val="tx2"/>
              </a:buClr>
              <a:buFont typeface="Wingdings" pitchFamily="2" charset="2"/>
              <a:buChar char="Ø"/>
            </a:pPr>
            <a:r>
              <a:rPr lang="en-US" sz="2800" dirty="0" smtClean="0">
                <a:latin typeface="Times New Roman" pitchFamily="18" charset="0"/>
                <a:cs typeface="Times New Roman" pitchFamily="18" charset="0"/>
              </a:rPr>
              <a:t>This provides access for elevators to gain purchase points and a pathway for delivery of tooth.</a:t>
            </a:r>
          </a:p>
          <a:p>
            <a:pPr>
              <a:buClr>
                <a:schemeClr val="tx2"/>
              </a:buClr>
              <a:buFont typeface="Wingdings" pitchFamily="2" charset="2"/>
              <a:buChar char="Ø"/>
            </a:pPr>
            <a:endParaRPr lang="en-US" sz="2800" dirty="0" smtClean="0">
              <a:latin typeface="Times New Roman" pitchFamily="18" charset="0"/>
              <a:cs typeface="Times New Roman" pitchFamily="18" charset="0"/>
            </a:endParaRPr>
          </a:p>
          <a:p>
            <a:pPr>
              <a:buClr>
                <a:schemeClr val="tx2"/>
              </a:buClr>
              <a:buFont typeface="Wingdings" pitchFamily="2" charset="2"/>
              <a:buChar char="Ø"/>
            </a:pPr>
            <a:r>
              <a:rPr lang="en-US" sz="2800" dirty="0" smtClean="0">
                <a:latin typeface="Times New Roman" pitchFamily="18" charset="0"/>
                <a:cs typeface="Times New Roman" pitchFamily="18" charset="0"/>
              </a:rPr>
              <a:t>No bone should be removed from lingual aspect so as to protect the lingual nerve from injury.</a:t>
            </a:r>
          </a:p>
          <a:p>
            <a:endParaRPr lang="en-US" dirty="0"/>
          </a:p>
        </p:txBody>
      </p:sp>
      <p:pic>
        <p:nvPicPr>
          <p:cNvPr id="5" name="Content Placeholder 4"/>
          <p:cNvPicPr>
            <a:picLocks noGrp="1" noChangeAspect="1" noChangeArrowheads="1"/>
          </p:cNvPicPr>
          <p:nvPr>
            <p:ph sz="half" idx="1"/>
          </p:nvPr>
        </p:nvPicPr>
        <p:blipFill>
          <a:blip r:embed="rId2" cstate="print"/>
          <a:stretch>
            <a:fillRect/>
          </a:stretch>
        </p:blipFill>
        <p:spPr bwMode="auto">
          <a:xfrm>
            <a:off x="4208553" y="1752600"/>
            <a:ext cx="4935448" cy="20574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SECTIONING OF TOOTH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1219200"/>
            <a:ext cx="9144000" cy="5638800"/>
          </a:xfrm>
        </p:spPr>
        <p:txBody>
          <a:bodyPr>
            <a:normAutofit/>
          </a:bodyPr>
          <a:lstStyle/>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Reduces the amount of bone removal required prior to elevation of tooth.</a:t>
            </a:r>
          </a:p>
          <a:p>
            <a:pPr>
              <a:lnSpc>
                <a:spcPct val="9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Reducing the risk of damage to the adjacent tooth.</a:t>
            </a:r>
          </a:p>
          <a:p>
            <a:pPr>
              <a:lnSpc>
                <a:spcPct val="9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Once sufficient amount of bone removed, the surgeon should access the need to section the tooth.</a:t>
            </a:r>
          </a:p>
          <a:p>
            <a:pPr>
              <a:lnSpc>
                <a:spcPct val="9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90000"/>
              </a:lnSpc>
              <a:buClr>
                <a:schemeClr val="tx2"/>
              </a:buClr>
              <a:buFont typeface="Wingdings" pitchFamily="2" charset="2"/>
              <a:buChar char="Ø"/>
            </a:pPr>
            <a:r>
              <a:rPr lang="en-US" dirty="0" smtClean="0">
                <a:latin typeface="Times New Roman" pitchFamily="18" charset="0"/>
                <a:cs typeface="Times New Roman" pitchFamily="18" charset="0"/>
              </a:rPr>
              <a:t>The direction in which the impacted tooth should be divided depends primarily on the </a:t>
            </a:r>
            <a:r>
              <a:rPr lang="en-US" dirty="0" err="1" smtClean="0">
                <a:latin typeface="Times New Roman" pitchFamily="18" charset="0"/>
                <a:cs typeface="Times New Roman" pitchFamily="18" charset="0"/>
              </a:rPr>
              <a:t>angulation</a:t>
            </a:r>
            <a:r>
              <a:rPr lang="en-US" dirty="0" smtClean="0">
                <a:latin typeface="Times New Roman" pitchFamily="18" charset="0"/>
                <a:cs typeface="Times New Roman" pitchFamily="18" charset="0"/>
              </a:rPr>
              <a:t> of the impacted tooth &amp; root curvature.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             </a:t>
            </a:r>
            <a:br>
              <a:rPr lang="en-US" b="1" dirty="0" smtClean="0"/>
            </a:br>
            <a:r>
              <a:rPr lang="en-US" b="1" dirty="0" smtClean="0"/>
              <a:t>              </a:t>
            </a:r>
            <a:r>
              <a:rPr lang="en-US" b="1" dirty="0" smtClean="0">
                <a:latin typeface="Times New Roman" pitchFamily="18" charset="0"/>
                <a:cs typeface="Times New Roman" pitchFamily="18" charset="0"/>
              </a:rPr>
              <a:t>SECTIONING OF TOOTH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562600"/>
          </a:xfrm>
        </p:spPr>
        <p:txBody>
          <a:bodyPr>
            <a:normAutofit/>
          </a:bodyPr>
          <a:lstStyle/>
          <a:p>
            <a:pPr>
              <a:lnSpc>
                <a:spcPct val="80000"/>
              </a:lnSpc>
              <a:buClr>
                <a:schemeClr val="tx2"/>
              </a:buClr>
              <a:buFont typeface="Wingdings" pitchFamily="2" charset="2"/>
              <a:buChar char="Ø"/>
            </a:pPr>
            <a:r>
              <a:rPr lang="en-US" sz="3200" dirty="0" smtClean="0">
                <a:latin typeface="Times New Roman" pitchFamily="18" charset="0"/>
                <a:cs typeface="Times New Roman" pitchFamily="18" charset="0"/>
              </a:rPr>
              <a:t>The sectioning can be performed with a bur or chisel.</a:t>
            </a:r>
          </a:p>
          <a:p>
            <a:pPr>
              <a:lnSpc>
                <a:spcPct val="80000"/>
              </a:lnSpc>
              <a:buClr>
                <a:schemeClr val="tx2"/>
              </a:buClr>
              <a:buFont typeface="Wingdings" pitchFamily="2" charset="2"/>
              <a:buChar char="Ø"/>
            </a:pPr>
            <a:endParaRPr lang="en-US" sz="3200"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sz="3200" dirty="0" smtClean="0">
                <a:latin typeface="Times New Roman" pitchFamily="18" charset="0"/>
                <a:cs typeface="Times New Roman" pitchFamily="18" charset="0"/>
              </a:rPr>
              <a:t>The bur is used by most surgeons, but if a chisel is used it must be sharp.</a:t>
            </a:r>
          </a:p>
          <a:p>
            <a:pPr>
              <a:lnSpc>
                <a:spcPct val="80000"/>
              </a:lnSpc>
              <a:buClr>
                <a:schemeClr val="tx2"/>
              </a:buClr>
              <a:buFont typeface="Wingdings" pitchFamily="2" charset="2"/>
              <a:buChar char="Ø"/>
            </a:pPr>
            <a:endParaRPr lang="en-US" sz="3200"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sz="3200" dirty="0" smtClean="0">
                <a:latin typeface="Times New Roman" pitchFamily="18" charset="0"/>
                <a:cs typeface="Times New Roman" pitchFamily="18" charset="0"/>
              </a:rPr>
              <a:t>When the bur is used, the tooth is sectioned three- fourth of the way towards the lingual aspect.</a:t>
            </a:r>
          </a:p>
          <a:p>
            <a:pPr>
              <a:lnSpc>
                <a:spcPct val="80000"/>
              </a:lnSpc>
              <a:buClr>
                <a:schemeClr val="tx2"/>
              </a:buClr>
              <a:buFont typeface="Wingdings" pitchFamily="2" charset="2"/>
              <a:buChar char="Ø"/>
            </a:pPr>
            <a:endParaRPr lang="en-US" sz="3200"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sz="3200" dirty="0" smtClean="0">
                <a:latin typeface="Times New Roman" pitchFamily="18" charset="0"/>
                <a:cs typeface="Times New Roman" pitchFamily="18" charset="0"/>
              </a:rPr>
              <a:t>A straight elevator is inserted into the slot made by the bur and rotated to split the tooth.</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0" y="0"/>
            <a:ext cx="9144000" cy="5080000"/>
          </a:xfrm>
          <a:prstGeom prst="rect">
            <a:avLst/>
          </a:prstGeom>
        </p:spPr>
      </p:pic>
      <p:sp>
        <p:nvSpPr>
          <p:cNvPr id="3" name="Rectangle 2"/>
          <p:cNvSpPr/>
          <p:nvPr/>
        </p:nvSpPr>
        <p:spPr>
          <a:xfrm>
            <a:off x="0" y="5105400"/>
            <a:ext cx="9144000" cy="1569660"/>
          </a:xfrm>
          <a:prstGeom prst="rect">
            <a:avLst/>
          </a:prstGeom>
        </p:spPr>
        <p:txBody>
          <a:bodyPr wrap="square">
            <a:spAutoFit/>
          </a:bodyPr>
          <a:lstStyle/>
          <a:p>
            <a:r>
              <a:rPr lang="en-US" sz="2400" dirty="0" smtClean="0"/>
              <a:t>Sectioning of the crown of an impacted tooth, in the </a:t>
            </a:r>
            <a:r>
              <a:rPr lang="en-US" sz="2400" dirty="0" err="1" smtClean="0"/>
              <a:t>buccolingual</a:t>
            </a:r>
            <a:r>
              <a:rPr lang="en-US" sz="2400" dirty="0" smtClean="0"/>
              <a:t> direction, which extends as far as the</a:t>
            </a:r>
          </a:p>
          <a:p>
            <a:r>
              <a:rPr lang="en-US" sz="2400" dirty="0" err="1" smtClean="0"/>
              <a:t>intraradicular</a:t>
            </a:r>
            <a:r>
              <a:rPr lang="en-US" sz="2400" dirty="0" smtClean="0"/>
              <a:t> bone. </a:t>
            </a:r>
          </a:p>
          <a:p>
            <a:r>
              <a:rPr lang="en-US" sz="2400" b="1" dirty="0" smtClean="0"/>
              <a:t>a </a:t>
            </a:r>
            <a:r>
              <a:rPr lang="en-US" sz="2400" dirty="0" smtClean="0"/>
              <a:t>Diagrammatic illustration. </a:t>
            </a:r>
            <a:r>
              <a:rPr lang="en-US" sz="2400" b="1" dirty="0" smtClean="0"/>
              <a:t>b </a:t>
            </a:r>
            <a:r>
              <a:rPr lang="en-US" sz="2400" dirty="0" smtClean="0"/>
              <a:t>Clinical photograph</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96400" cy="6858000"/>
          </a:xfrm>
        </p:spPr>
        <p:txBody>
          <a:bodyPr>
            <a:normAutofit/>
          </a:bodyPr>
          <a:lstStyle/>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Cessation of eruption before gingival emergence without a specific physical barrier or ectopic positioning is called </a:t>
            </a:r>
            <a:r>
              <a:rPr lang="en-US" sz="3600" b="1" dirty="0" smtClean="0">
                <a:latin typeface="Times New Roman" pitchFamily="18" charset="0"/>
                <a:cs typeface="Times New Roman" pitchFamily="18" charset="0"/>
              </a:rPr>
              <a:t>primary retention, </a:t>
            </a:r>
            <a:r>
              <a:rPr lang="en-US" sz="3600" dirty="0" smtClean="0">
                <a:latin typeface="Times New Roman" pitchFamily="18" charset="0"/>
                <a:cs typeface="Times New Roman" pitchFamily="18" charset="0"/>
              </a:rPr>
              <a:t>e.g. Endocrinal disturbances</a:t>
            </a:r>
          </a:p>
          <a:p>
            <a:r>
              <a:rPr lang="en-US" sz="3600" dirty="0" smtClean="0">
                <a:latin typeface="Times New Roman" pitchFamily="18" charset="0"/>
                <a:cs typeface="Times New Roman" pitchFamily="18" charset="0"/>
              </a:rPr>
              <a:t>Arrested eruption of tooth after initial emergence without any obvious barrier is called </a:t>
            </a:r>
            <a:r>
              <a:rPr lang="en-US" sz="3600" b="1" dirty="0" smtClean="0">
                <a:latin typeface="Times New Roman" pitchFamily="18" charset="0"/>
                <a:cs typeface="Times New Roman" pitchFamily="18" charset="0"/>
              </a:rPr>
              <a:t>secondary</a:t>
            </a:r>
            <a:r>
              <a:rPr lang="en-US" sz="3600"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retention</a:t>
            </a:r>
            <a:r>
              <a:rPr lang="en-US" sz="3600" dirty="0" err="1" smtClean="0">
                <a:latin typeface="Times New Roman" pitchFamily="18" charset="0"/>
                <a:cs typeface="Times New Roman" pitchFamily="18" charset="0"/>
              </a:rPr>
              <a:t>,e.g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Ankylosed</a:t>
            </a:r>
            <a:r>
              <a:rPr lang="en-US" sz="3600" dirty="0" smtClean="0">
                <a:latin typeface="Times New Roman" pitchFamily="18" charset="0"/>
                <a:cs typeface="Times New Roman" pitchFamily="18" charset="0"/>
              </a:rPr>
              <a:t> tooth</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0" y="-1"/>
            <a:ext cx="9144000" cy="4840941"/>
          </a:xfrm>
          <a:prstGeom prst="rect">
            <a:avLst/>
          </a:prstGeom>
        </p:spPr>
      </p:pic>
      <p:sp>
        <p:nvSpPr>
          <p:cNvPr id="3" name="Rectangle 2"/>
          <p:cNvSpPr/>
          <p:nvPr/>
        </p:nvSpPr>
        <p:spPr>
          <a:xfrm>
            <a:off x="0" y="5229493"/>
            <a:ext cx="9144000" cy="1200329"/>
          </a:xfrm>
          <a:prstGeom prst="rect">
            <a:avLst/>
          </a:prstGeom>
        </p:spPr>
        <p:txBody>
          <a:bodyPr wrap="square">
            <a:spAutoFit/>
          </a:bodyPr>
          <a:lstStyle/>
          <a:p>
            <a:r>
              <a:rPr lang="en-US" sz="2400" dirty="0" smtClean="0"/>
              <a:t>Sectioning of the distal portion of the crown of the impacted tooth using a fissure bur.</a:t>
            </a:r>
          </a:p>
          <a:p>
            <a:r>
              <a:rPr lang="en-US" sz="2400" b="1" dirty="0" smtClean="0"/>
              <a:t>a </a:t>
            </a:r>
            <a:r>
              <a:rPr lang="en-US" sz="2400" dirty="0" smtClean="0"/>
              <a:t>Diagrammatic illustration. </a:t>
            </a:r>
            <a:r>
              <a:rPr lang="en-US" sz="2400" b="1" dirty="0" smtClean="0"/>
              <a:t>b </a:t>
            </a:r>
            <a:r>
              <a:rPr lang="en-US" sz="2400" dirty="0" smtClean="0"/>
              <a:t>Clinical photograph</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a:xfrm>
            <a:off x="0" y="0"/>
            <a:ext cx="9110870" cy="4191000"/>
          </a:xfrm>
          <a:prstGeom prst="rect">
            <a:avLst/>
          </a:prstGeom>
        </p:spPr>
      </p:pic>
      <p:sp>
        <p:nvSpPr>
          <p:cNvPr id="5" name="Rectangle 4"/>
          <p:cNvSpPr>
            <a:spLocks noChangeArrowheads="1"/>
          </p:cNvSpPr>
          <p:nvPr/>
        </p:nvSpPr>
        <p:spPr bwMode="auto">
          <a:xfrm>
            <a:off x="0" y="4724400"/>
            <a:ext cx="9144000" cy="1200329"/>
          </a:xfrm>
          <a:prstGeom prst="rect">
            <a:avLst/>
          </a:prstGeom>
          <a:noFill/>
          <a:ln w="9525" algn="ctr">
            <a:noFill/>
            <a:miter lim="800000"/>
            <a:headEnd/>
            <a:tailEnd/>
          </a:ln>
          <a:effectLst/>
        </p:spPr>
        <p:txBody>
          <a:bodyPr wrap="square">
            <a:spAutoFit/>
          </a:bodyPr>
          <a:lstStyle/>
          <a:p>
            <a:pPr algn="l"/>
            <a:r>
              <a:rPr lang="en-US" sz="2400" dirty="0">
                <a:latin typeface="Times New Roman" pitchFamily="18" charset="0"/>
                <a:cs typeface="Times New Roman" pitchFamily="18" charset="0"/>
              </a:rPr>
              <a:t>Sectioning of tooth at the cervical line using a fissure bur.</a:t>
            </a:r>
          </a:p>
          <a:p>
            <a:pPr algn="l"/>
            <a:r>
              <a:rPr lang="en-US" sz="2400" dirty="0">
                <a:latin typeface="Times New Roman" pitchFamily="18" charset="0"/>
                <a:cs typeface="Times New Roman" pitchFamily="18" charset="0"/>
              </a:rPr>
              <a:t>The diagrammatic illustration (</a:t>
            </a:r>
            <a:r>
              <a:rPr lang="en-US" sz="2400" b="1" dirty="0">
                <a:latin typeface="Times New Roman" pitchFamily="18" charset="0"/>
                <a:cs typeface="Times New Roman" pitchFamily="18" charset="0"/>
              </a:rPr>
              <a:t>a</a:t>
            </a:r>
            <a:r>
              <a:rPr lang="en-US" sz="2400" dirty="0">
                <a:latin typeface="Times New Roman" pitchFamily="18" charset="0"/>
                <a:cs typeface="Times New Roman" pitchFamily="18" charset="0"/>
              </a:rPr>
              <a:t>) shows the </a:t>
            </a:r>
            <a:r>
              <a:rPr lang="en-US" sz="2400" dirty="0" smtClean="0">
                <a:latin typeface="Times New Roman" pitchFamily="18" charset="0"/>
                <a:cs typeface="Times New Roman" pitchFamily="18" charset="0"/>
              </a:rPr>
              <a:t>position beyond </a:t>
            </a:r>
            <a:r>
              <a:rPr lang="en-US" sz="2400" dirty="0">
                <a:latin typeface="Times New Roman" pitchFamily="18" charset="0"/>
                <a:cs typeface="Times New Roman" pitchFamily="18" charset="0"/>
              </a:rPr>
              <a:t>which the bur must not proceed, to avoid injury of the inferior alveolar nerve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latin typeface="Times New Roman" pitchFamily="18" charset="0"/>
                <a:cs typeface="Times New Roman" pitchFamily="18" charset="0"/>
              </a:rPr>
              <a:t> DELIVERY OF SECTIONED TOOTH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lnSpcReduction="10000"/>
          </a:bodyPr>
          <a:lstStyle/>
          <a:p>
            <a:pPr>
              <a:buClr>
                <a:schemeClr val="tx2"/>
              </a:buClr>
              <a:buFont typeface="Wingdings" pitchFamily="2" charset="2"/>
              <a:buChar char="Ø"/>
            </a:pPr>
            <a:r>
              <a:rPr lang="en-US" dirty="0" smtClean="0">
                <a:latin typeface="Times New Roman" pitchFamily="18" charset="0"/>
                <a:cs typeface="Times New Roman" pitchFamily="18" charset="0"/>
              </a:rPr>
              <a:t>Once adequate bone has been removed to expose the tooth and the tooth has been sectioned in the appropriate fashion, the tooth is delivered from the alveolar process with elevators.</a:t>
            </a:r>
          </a:p>
          <a:p>
            <a:pPr>
              <a:buClr>
                <a:schemeClr val="tx2"/>
              </a:buClr>
              <a:buFont typeface="Wingdings" pitchFamily="2" charset="2"/>
              <a:buChar char="Ø"/>
            </a:pPr>
            <a:endParaRPr lang="en-US" dirty="0" smtClean="0">
              <a:latin typeface="Times New Roman" pitchFamily="18" charset="0"/>
              <a:cs typeface="Times New Roman" pitchFamily="18" charset="0"/>
            </a:endParaRPr>
          </a:p>
          <a:p>
            <a:pPr>
              <a:buClr>
                <a:schemeClr val="tx2"/>
              </a:buClr>
              <a:buFont typeface="Wingdings" pitchFamily="2" charset="2"/>
              <a:buChar char="Ø"/>
            </a:pPr>
            <a:r>
              <a:rPr lang="en-US" dirty="0" smtClean="0">
                <a:latin typeface="Times New Roman" pitchFamily="18" charset="0"/>
                <a:cs typeface="Times New Roman" pitchFamily="18" charset="0"/>
              </a:rPr>
              <a:t>Most frequently used elevators are the straight elevator, the paired </a:t>
            </a:r>
            <a:r>
              <a:rPr lang="en-US" dirty="0" err="1" smtClean="0">
                <a:latin typeface="Times New Roman" pitchFamily="18" charset="0"/>
                <a:cs typeface="Times New Roman" pitchFamily="18" charset="0"/>
              </a:rPr>
              <a:t>cryer</a:t>
            </a:r>
            <a:r>
              <a:rPr lang="en-US" dirty="0" smtClean="0">
                <a:latin typeface="Times New Roman" pitchFamily="18" charset="0"/>
                <a:cs typeface="Times New Roman" pitchFamily="18" charset="0"/>
              </a:rPr>
              <a:t> elevators .</a:t>
            </a:r>
          </a:p>
          <a:p>
            <a:pPr>
              <a:buClr>
                <a:schemeClr val="tx2"/>
              </a:buClr>
              <a:buFont typeface="Wingdings" pitchFamily="2" charset="2"/>
              <a:buChar char="Ø"/>
            </a:pPr>
            <a:endParaRPr lang="en-US" dirty="0" smtClean="0">
              <a:latin typeface="Times New Roman" pitchFamily="18" charset="0"/>
              <a:cs typeface="Times New Roman" pitchFamily="18" charset="0"/>
            </a:endParaRPr>
          </a:p>
          <a:p>
            <a:pPr>
              <a:buClr>
                <a:schemeClr val="tx2"/>
              </a:buClr>
              <a:buFont typeface="Wingdings" pitchFamily="2" charset="2"/>
              <a:buChar char="Ø"/>
            </a:pPr>
            <a:r>
              <a:rPr lang="en-US" dirty="0" smtClean="0">
                <a:latin typeface="Times New Roman" pitchFamily="18" charset="0"/>
                <a:cs typeface="Times New Roman" pitchFamily="18" charset="0"/>
              </a:rPr>
              <a:t>Application of an excessive force may result in unfavorable fracture of the tooth, of excessive </a:t>
            </a:r>
            <a:r>
              <a:rPr lang="en-US" dirty="0" err="1" smtClean="0">
                <a:latin typeface="Times New Roman" pitchFamily="18" charset="0"/>
                <a:cs typeface="Times New Roman" pitchFamily="18" charset="0"/>
              </a:rPr>
              <a:t>buccal</a:t>
            </a:r>
            <a:r>
              <a:rPr lang="en-US" dirty="0" smtClean="0">
                <a:latin typeface="Times New Roman" pitchFamily="18" charset="0"/>
                <a:cs typeface="Times New Roman" pitchFamily="18" charset="0"/>
              </a:rPr>
              <a:t> bone, of the adjacent second molar or possibly of the mandible.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Autofit/>
          </a:bodyPr>
          <a:lstStyle/>
          <a:p>
            <a:r>
              <a:rPr lang="en-US" sz="3600" dirty="0" smtClean="0">
                <a:latin typeface="Times New Roman" pitchFamily="18" charset="0"/>
                <a:cs typeface="Times New Roman" pitchFamily="18" charset="0"/>
              </a:rPr>
              <a:t>         DELIVERY OF SECTIONED TOOTH</a:t>
            </a:r>
            <a:endParaRPr lang="en-US" sz="3600" dirty="0">
              <a:latin typeface="Times New Roman" pitchFamily="18" charset="0"/>
              <a:cs typeface="Times New Roman" pitchFamily="18" charset="0"/>
            </a:endParaRPr>
          </a:p>
        </p:txBody>
      </p:sp>
      <p:pic>
        <p:nvPicPr>
          <p:cNvPr id="4" name="Content Placeholder 3"/>
          <p:cNvPicPr>
            <a:picLocks noGrp="1" noChangeAspect="1" noChangeArrowheads="1"/>
          </p:cNvPicPr>
          <p:nvPr>
            <p:ph idx="1"/>
          </p:nvPr>
        </p:nvPicPr>
        <p:blipFill>
          <a:blip r:embed="rId2" cstate="print"/>
          <a:srcRect/>
          <a:stretch>
            <a:fillRect/>
          </a:stretch>
        </p:blipFill>
        <p:spPr>
          <a:xfrm>
            <a:off x="-1" y="914400"/>
            <a:ext cx="9144001" cy="3886200"/>
          </a:xfrm>
        </p:spPr>
      </p:pic>
      <p:sp>
        <p:nvSpPr>
          <p:cNvPr id="5" name="Rectangle 4"/>
          <p:cNvSpPr/>
          <p:nvPr/>
        </p:nvSpPr>
        <p:spPr>
          <a:xfrm>
            <a:off x="0" y="5229493"/>
            <a:ext cx="9144000" cy="1200329"/>
          </a:xfrm>
          <a:prstGeom prst="rect">
            <a:avLst/>
          </a:prstGeom>
        </p:spPr>
        <p:txBody>
          <a:bodyPr wrap="square">
            <a:spAutoFit/>
          </a:bodyPr>
          <a:lstStyle/>
          <a:p>
            <a:r>
              <a:rPr lang="en-US" sz="2400" dirty="0" err="1" smtClean="0">
                <a:latin typeface="Times New Roman" pitchFamily="18" charset="0"/>
                <a:cs typeface="Times New Roman" pitchFamily="18" charset="0"/>
              </a:rPr>
              <a:t>Luxation</a:t>
            </a:r>
            <a:r>
              <a:rPr lang="en-US" sz="2400" dirty="0" smtClean="0">
                <a:latin typeface="Times New Roman" pitchFamily="18" charset="0"/>
                <a:cs typeface="Times New Roman" pitchFamily="18" charset="0"/>
              </a:rPr>
              <a:t> of the distal segment of the tooth with rotation of the elevator distally.</a:t>
            </a:r>
          </a:p>
          <a:p>
            <a:r>
              <a:rPr lang="en-US" sz="2400" b="1"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Diagrammatic illustration. </a:t>
            </a:r>
            <a:r>
              <a:rPr lang="en-US" sz="2400" b="1" dirty="0" smtClean="0">
                <a:latin typeface="Times New Roman" pitchFamily="18" charset="0"/>
                <a:cs typeface="Times New Roman" pitchFamily="18" charset="0"/>
              </a:rPr>
              <a:t>b </a:t>
            </a:r>
            <a:r>
              <a:rPr lang="en-US" sz="2400" dirty="0" smtClean="0">
                <a:latin typeface="Times New Roman" pitchFamily="18" charset="0"/>
                <a:cs typeface="Times New Roman" pitchFamily="18" charset="0"/>
              </a:rPr>
              <a:t>Clinical photograph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rmAutofit fontScale="90000"/>
          </a:bodyPr>
          <a:lstStyle/>
          <a:p>
            <a:r>
              <a:rPr lang="en-US" dirty="0" smtClean="0"/>
              <a:t>        </a:t>
            </a:r>
            <a:r>
              <a:rPr lang="en-US" sz="4000" dirty="0" smtClean="0">
                <a:latin typeface="Times New Roman" pitchFamily="18" charset="0"/>
                <a:cs typeface="Times New Roman" pitchFamily="18" charset="0"/>
              </a:rPr>
              <a:t>DELIVERY OF SECTIONED TOOTH</a:t>
            </a:r>
            <a:endParaRPr lang="en-US" dirty="0">
              <a:latin typeface="Times New Roman" pitchFamily="18" charset="0"/>
              <a:cs typeface="Times New Roman" pitchFamily="18" charset="0"/>
            </a:endParaRPr>
          </a:p>
        </p:txBody>
      </p:sp>
      <p:pic>
        <p:nvPicPr>
          <p:cNvPr id="4" name="Content Placeholder 3"/>
          <p:cNvPicPr>
            <a:picLocks noGrp="1" noChangeAspect="1" noChangeArrowheads="1"/>
          </p:cNvPicPr>
          <p:nvPr>
            <p:ph idx="1"/>
          </p:nvPr>
        </p:nvPicPr>
        <p:blipFill>
          <a:blip r:embed="rId2" cstate="print"/>
          <a:srcRect/>
          <a:stretch>
            <a:fillRect/>
          </a:stretch>
        </p:blipFill>
        <p:spPr>
          <a:xfrm>
            <a:off x="0" y="838200"/>
            <a:ext cx="9144000" cy="4297680"/>
          </a:xfrm>
        </p:spPr>
      </p:pic>
      <p:sp>
        <p:nvSpPr>
          <p:cNvPr id="5" name="Rectangle 4"/>
          <p:cNvSpPr/>
          <p:nvPr/>
        </p:nvSpPr>
        <p:spPr>
          <a:xfrm>
            <a:off x="0" y="5229493"/>
            <a:ext cx="9144000" cy="1200329"/>
          </a:xfrm>
          <a:prstGeom prst="rect">
            <a:avLst/>
          </a:prstGeom>
        </p:spPr>
        <p:txBody>
          <a:bodyPr wrap="square">
            <a:spAutoFit/>
          </a:bodyPr>
          <a:lstStyle/>
          <a:p>
            <a:r>
              <a:rPr lang="en-US" sz="2400" dirty="0" err="1" smtClean="0">
                <a:latin typeface="Times New Roman" pitchFamily="18" charset="0"/>
                <a:cs typeface="Times New Roman" pitchFamily="18" charset="0"/>
              </a:rPr>
              <a:t>Luxation</a:t>
            </a:r>
            <a:r>
              <a:rPr lang="en-US" sz="2400" dirty="0" smtClean="0">
                <a:latin typeface="Times New Roman" pitchFamily="18" charset="0"/>
                <a:cs typeface="Times New Roman" pitchFamily="18" charset="0"/>
              </a:rPr>
              <a:t> of the impacted tooth in the distal direction, after creating a pathway for removal.</a:t>
            </a:r>
          </a:p>
          <a:p>
            <a:r>
              <a:rPr lang="en-US" sz="2400" b="1"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Diagrammatic illustration. </a:t>
            </a:r>
            <a:r>
              <a:rPr lang="en-US" sz="2400" b="1" dirty="0" smtClean="0">
                <a:latin typeface="Times New Roman" pitchFamily="18" charset="0"/>
                <a:cs typeface="Times New Roman" pitchFamily="18" charset="0"/>
              </a:rPr>
              <a:t>b </a:t>
            </a:r>
            <a:r>
              <a:rPr lang="en-US" sz="2400" dirty="0" smtClean="0">
                <a:latin typeface="Times New Roman" pitchFamily="18" charset="0"/>
                <a:cs typeface="Times New Roman" pitchFamily="18" charset="0"/>
              </a:rPr>
              <a:t>Clinical photograph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dirty="0" smtClean="0">
                <a:latin typeface="Times New Roman" pitchFamily="18" charset="0"/>
                <a:cs typeface="Times New Roman" pitchFamily="18" charset="0"/>
              </a:rPr>
              <a:t>   DELIVERY OF SECTIONED TOOTH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a:xfrm>
            <a:off x="0" y="1066799"/>
            <a:ext cx="9144000" cy="4888871"/>
          </a:xfrm>
          <a:prstGeom prst="rect">
            <a:avLst/>
          </a:prstGeom>
        </p:spPr>
      </p:pic>
      <p:sp>
        <p:nvSpPr>
          <p:cNvPr id="5" name="Rectangle 4"/>
          <p:cNvSpPr>
            <a:spLocks noChangeArrowheads="1"/>
          </p:cNvSpPr>
          <p:nvPr/>
        </p:nvSpPr>
        <p:spPr bwMode="auto">
          <a:xfrm>
            <a:off x="0" y="6172200"/>
            <a:ext cx="8915399" cy="461665"/>
          </a:xfrm>
          <a:prstGeom prst="rect">
            <a:avLst/>
          </a:prstGeom>
          <a:noFill/>
          <a:ln w="9525" algn="ctr">
            <a:noFill/>
            <a:miter lim="800000"/>
            <a:headEnd/>
            <a:tailEnd/>
          </a:ln>
          <a:effectLst/>
        </p:spPr>
        <p:txBody>
          <a:bodyPr wrap="square">
            <a:spAutoFit/>
          </a:bodyPr>
          <a:lstStyle/>
          <a:p>
            <a:r>
              <a:rPr lang="en-US" sz="2400" dirty="0" err="1">
                <a:latin typeface="Times New Roman" pitchFamily="18" charset="0"/>
                <a:cs typeface="Times New Roman" pitchFamily="18" charset="0"/>
              </a:rPr>
              <a:t>Luxation</a:t>
            </a:r>
            <a:r>
              <a:rPr lang="en-US" sz="2400" dirty="0">
                <a:latin typeface="Times New Roman" pitchFamily="18" charset="0"/>
                <a:cs typeface="Times New Roman" pitchFamily="18" charset="0"/>
              </a:rPr>
              <a:t> of the root of using an angled </a:t>
            </a:r>
            <a:r>
              <a:rPr lang="en-US" sz="2400" dirty="0" err="1">
                <a:latin typeface="Times New Roman" pitchFamily="18" charset="0"/>
                <a:cs typeface="Times New Roman" pitchFamily="18" charset="0"/>
              </a:rPr>
              <a:t>Seldin</a:t>
            </a:r>
            <a:r>
              <a:rPr lang="en-US" sz="2400" dirty="0">
                <a:latin typeface="Times New Roman" pitchFamily="18" charset="0"/>
                <a:cs typeface="Times New Roman" pitchFamily="18" charset="0"/>
              </a:rPr>
              <a:t> elevator</a:t>
            </a:r>
            <a:r>
              <a:rPr lang="en-US" sz="2400" dirty="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Autofit/>
          </a:bodyPr>
          <a:lstStyle/>
          <a:p>
            <a:r>
              <a:rPr lang="en-US" sz="3600" dirty="0" smtClean="0">
                <a:latin typeface="Times New Roman" pitchFamily="18" charset="0"/>
                <a:cs typeface="Times New Roman" pitchFamily="18" charset="0"/>
              </a:rPr>
              <a:t>    DELIVERED TOOTH &amp; EMPTY SOCKET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a:xfrm>
            <a:off x="0" y="1295400"/>
            <a:ext cx="9144000" cy="4299528"/>
          </a:xfrm>
          <a:prstGeom prst="rect">
            <a:avLst/>
          </a:prstGeom>
        </p:spPr>
      </p:pic>
      <p:sp>
        <p:nvSpPr>
          <p:cNvPr id="5" name="Rectangle 4"/>
          <p:cNvSpPr>
            <a:spLocks noChangeArrowheads="1"/>
          </p:cNvSpPr>
          <p:nvPr/>
        </p:nvSpPr>
        <p:spPr bwMode="auto">
          <a:xfrm>
            <a:off x="152400" y="5715000"/>
            <a:ext cx="4171568" cy="461665"/>
          </a:xfrm>
          <a:prstGeom prst="rect">
            <a:avLst/>
          </a:prstGeom>
          <a:noFill/>
          <a:ln w="9525" algn="ctr">
            <a:noFill/>
            <a:miter lim="800000"/>
            <a:headEnd/>
            <a:tailEnd/>
          </a:ln>
          <a:effectLst/>
        </p:spPr>
        <p:txBody>
          <a:bodyPr wrap="square">
            <a:spAutoFit/>
          </a:bodyPr>
          <a:lstStyle/>
          <a:p>
            <a:r>
              <a:rPr lang="en-US" sz="2400" dirty="0">
                <a:latin typeface="Times New Roman" pitchFamily="18" charset="0"/>
                <a:cs typeface="Times New Roman" pitchFamily="18" charset="0"/>
              </a:rPr>
              <a:t>Segments of tooth after removal</a:t>
            </a:r>
          </a:p>
        </p:txBody>
      </p:sp>
      <p:sp>
        <p:nvSpPr>
          <p:cNvPr id="6" name="Rectangle 5"/>
          <p:cNvSpPr>
            <a:spLocks noChangeArrowheads="1"/>
          </p:cNvSpPr>
          <p:nvPr/>
        </p:nvSpPr>
        <p:spPr bwMode="auto">
          <a:xfrm>
            <a:off x="4265973" y="5715000"/>
            <a:ext cx="4878027" cy="461665"/>
          </a:xfrm>
          <a:prstGeom prst="rect">
            <a:avLst/>
          </a:prstGeom>
          <a:noFill/>
          <a:ln w="9525" algn="ctr">
            <a:noFill/>
            <a:miter lim="800000"/>
            <a:headEnd/>
            <a:tailEnd/>
          </a:ln>
          <a:effectLst/>
        </p:spPr>
        <p:txBody>
          <a:bodyPr wrap="square">
            <a:spAutoFit/>
          </a:bodyPr>
          <a:lstStyle/>
          <a:p>
            <a:r>
              <a:rPr lang="en-US" sz="2400" dirty="0">
                <a:latin typeface="Times New Roman" pitchFamily="18" charset="0"/>
                <a:cs typeface="Times New Roman" pitchFamily="18" charset="0"/>
              </a:rPr>
              <a:t>Empty socket after extraction of tooth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800" b="1" dirty="0" smtClean="0">
                <a:latin typeface="Times New Roman" pitchFamily="18" charset="0"/>
                <a:cs typeface="Times New Roman" pitchFamily="18" charset="0"/>
              </a:rPr>
              <a:t>      SMOOTHENING &amp; DEBRIDEMENT OF SOCKET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562600"/>
          </a:xfrm>
        </p:spPr>
        <p:txBody>
          <a:bodyPr>
            <a:normAutofit fontScale="85000" lnSpcReduction="10000"/>
          </a:bodyPr>
          <a:lstStyle/>
          <a:p>
            <a:pPr>
              <a:buClr>
                <a:schemeClr val="tx2"/>
              </a:buClr>
              <a:buFont typeface="Wingdings" pitchFamily="2" charset="2"/>
              <a:buChar char="Ø"/>
            </a:pPr>
            <a:r>
              <a:rPr lang="en-US" dirty="0" smtClean="0">
                <a:latin typeface="Times New Roman" pitchFamily="18" charset="0"/>
                <a:cs typeface="Times New Roman" pitchFamily="18" charset="0"/>
              </a:rPr>
              <a:t>Attention must be given to </a:t>
            </a:r>
            <a:r>
              <a:rPr lang="en-US" dirty="0" err="1" smtClean="0">
                <a:latin typeface="Times New Roman" pitchFamily="18" charset="0"/>
                <a:cs typeface="Times New Roman" pitchFamily="18" charset="0"/>
              </a:rPr>
              <a:t>debriding</a:t>
            </a:r>
            <a:r>
              <a:rPr lang="en-US" dirty="0" smtClean="0">
                <a:latin typeface="Times New Roman" pitchFamily="18" charset="0"/>
                <a:cs typeface="Times New Roman" pitchFamily="18" charset="0"/>
              </a:rPr>
              <a:t> the wound of all particulate bone chips and debris.</a:t>
            </a:r>
          </a:p>
          <a:p>
            <a:pPr>
              <a:buClr>
                <a:schemeClr val="tx2"/>
              </a:buClr>
              <a:buFont typeface="Wingdings" pitchFamily="2" charset="2"/>
              <a:buChar char="Ø"/>
            </a:pPr>
            <a:endParaRPr lang="en-US" dirty="0" smtClean="0">
              <a:latin typeface="Times New Roman" pitchFamily="18" charset="0"/>
              <a:cs typeface="Times New Roman" pitchFamily="18" charset="0"/>
            </a:endParaRPr>
          </a:p>
          <a:p>
            <a:pPr>
              <a:buClr>
                <a:schemeClr val="tx2"/>
              </a:buClr>
              <a:buFont typeface="Wingdings" pitchFamily="2" charset="2"/>
              <a:buChar char="Ø"/>
            </a:pPr>
            <a:r>
              <a:rPr lang="en-US" dirty="0" smtClean="0">
                <a:latin typeface="Times New Roman" pitchFamily="18" charset="0"/>
                <a:cs typeface="Times New Roman" pitchFamily="18" charset="0"/>
              </a:rPr>
              <a:t>Wound should be irrigated with sterile saline, taking special care to irrigate thoroughly under the reflected soft tissue flap.</a:t>
            </a:r>
          </a:p>
          <a:p>
            <a:pPr>
              <a:buClr>
                <a:schemeClr val="tx2"/>
              </a:buClr>
              <a:buFont typeface="Wingdings" pitchFamily="2" charset="2"/>
              <a:buChar char="Ø"/>
            </a:pPr>
            <a:endParaRPr lang="en-US" dirty="0" smtClean="0">
              <a:latin typeface="Times New Roman" pitchFamily="18" charset="0"/>
              <a:cs typeface="Times New Roman" pitchFamily="18" charset="0"/>
            </a:endParaRPr>
          </a:p>
          <a:p>
            <a:pPr>
              <a:buClr>
                <a:schemeClr val="tx2"/>
              </a:buClr>
              <a:buFont typeface="Wingdings" pitchFamily="2" charset="2"/>
              <a:buChar char="Ø"/>
            </a:pPr>
            <a:r>
              <a:rPr lang="en-US" dirty="0" smtClean="0">
                <a:latin typeface="Times New Roman" pitchFamily="18" charset="0"/>
                <a:cs typeface="Times New Roman" pitchFamily="18" charset="0"/>
              </a:rPr>
              <a:t>Remove any remaining dental follicle and epithelium.</a:t>
            </a:r>
          </a:p>
          <a:p>
            <a:pPr>
              <a:buClr>
                <a:schemeClr val="tx2"/>
              </a:buClr>
              <a:buFont typeface="Wingdings" pitchFamily="2" charset="2"/>
              <a:buChar char="Ø"/>
            </a:pPr>
            <a:endParaRPr lang="en-US" dirty="0" smtClean="0">
              <a:latin typeface="Times New Roman" pitchFamily="18" charset="0"/>
              <a:cs typeface="Times New Roman" pitchFamily="18" charset="0"/>
            </a:endParaRPr>
          </a:p>
          <a:p>
            <a:pPr>
              <a:buClr>
                <a:schemeClr val="tx2"/>
              </a:buClr>
              <a:buFont typeface="Wingdings" pitchFamily="2" charset="2"/>
              <a:buChar char="Ø"/>
            </a:pPr>
            <a:r>
              <a:rPr lang="en-US" dirty="0" smtClean="0">
                <a:latin typeface="Times New Roman" pitchFamily="18" charset="0"/>
                <a:cs typeface="Times New Roman" pitchFamily="18" charset="0"/>
              </a:rPr>
              <a:t>The bone file is used to smooth any sharp, rough edges of bone.</a:t>
            </a:r>
          </a:p>
          <a:p>
            <a:pPr>
              <a:buClr>
                <a:schemeClr val="tx2"/>
              </a:buClr>
              <a:buFont typeface="Wingdings" pitchFamily="2" charset="2"/>
              <a:buChar char="Ø"/>
            </a:pPr>
            <a:endParaRPr lang="en-US" dirty="0" smtClean="0">
              <a:latin typeface="Times New Roman" pitchFamily="18" charset="0"/>
              <a:cs typeface="Times New Roman" pitchFamily="18" charset="0"/>
            </a:endParaRPr>
          </a:p>
          <a:p>
            <a:pPr>
              <a:buClr>
                <a:schemeClr val="tx2"/>
              </a:buClr>
              <a:buFont typeface="Wingdings" pitchFamily="2" charset="2"/>
              <a:buChar char="Ø"/>
            </a:pPr>
            <a:r>
              <a:rPr lang="en-US" dirty="0" smtClean="0">
                <a:latin typeface="Times New Roman" pitchFamily="18" charset="0"/>
                <a:cs typeface="Times New Roman" pitchFamily="18" charset="0"/>
              </a:rPr>
              <a:t>A final irrigation and a thorough inspection should be performed before the wound is closed.</a:t>
            </a:r>
            <a:r>
              <a:rPr lang="en-US" sz="3600"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90600"/>
          </a:xfrm>
        </p:spPr>
        <p:txBody>
          <a:bodyPr>
            <a:normAutofit/>
          </a:bodyPr>
          <a:lstStyle/>
          <a:p>
            <a:r>
              <a:rPr lang="en-US" b="1" dirty="0" smtClean="0">
                <a:latin typeface="Times New Roman" pitchFamily="18" charset="0"/>
                <a:cs typeface="Times New Roman" pitchFamily="18" charset="0"/>
              </a:rPr>
              <a:t>           CLOSURE OF WOUND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144000" cy="5715000"/>
          </a:xfrm>
        </p:spPr>
        <p:txBody>
          <a:bodyPr>
            <a:normAutofit lnSpcReduction="10000"/>
          </a:bodyPr>
          <a:lstStyle/>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The closure of the incision should be a primary closure.</a:t>
            </a:r>
          </a:p>
          <a:p>
            <a:pPr>
              <a:lnSpc>
                <a:spcPct val="8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The initial suture should be placed through the attached tissue on the posterior aspect of the second molar.</a:t>
            </a:r>
          </a:p>
          <a:p>
            <a:pPr>
              <a:lnSpc>
                <a:spcPct val="8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Additional sutures are placed </a:t>
            </a:r>
            <a:r>
              <a:rPr lang="en-US" dirty="0" err="1" smtClean="0">
                <a:latin typeface="Times New Roman" pitchFamily="18" charset="0"/>
                <a:cs typeface="Times New Roman" pitchFamily="18" charset="0"/>
              </a:rPr>
              <a:t>posteriorly</a:t>
            </a:r>
            <a:r>
              <a:rPr lang="en-US" dirty="0" smtClean="0">
                <a:latin typeface="Times New Roman" pitchFamily="18" charset="0"/>
                <a:cs typeface="Times New Roman" pitchFamily="18" charset="0"/>
              </a:rPr>
              <a:t> from that position and </a:t>
            </a:r>
            <a:r>
              <a:rPr lang="en-US" dirty="0" err="1" smtClean="0">
                <a:latin typeface="Times New Roman" pitchFamily="18" charset="0"/>
                <a:cs typeface="Times New Roman" pitchFamily="18" charset="0"/>
              </a:rPr>
              <a:t>anteriorly</a:t>
            </a:r>
            <a:r>
              <a:rPr lang="en-US" dirty="0" smtClean="0">
                <a:latin typeface="Times New Roman" pitchFamily="18" charset="0"/>
                <a:cs typeface="Times New Roman" pitchFamily="18" charset="0"/>
              </a:rPr>
              <a:t> through the  papilla on the </a:t>
            </a:r>
            <a:r>
              <a:rPr lang="en-US" dirty="0" err="1" smtClean="0">
                <a:latin typeface="Times New Roman" pitchFamily="18" charset="0"/>
                <a:cs typeface="Times New Roman" pitchFamily="18" charset="0"/>
              </a:rPr>
              <a:t>mesial</a:t>
            </a:r>
            <a:r>
              <a:rPr lang="en-US" dirty="0" smtClean="0">
                <a:latin typeface="Times New Roman" pitchFamily="18" charset="0"/>
                <a:cs typeface="Times New Roman" pitchFamily="18" charset="0"/>
              </a:rPr>
              <a:t> side of the second molar.</a:t>
            </a:r>
          </a:p>
          <a:p>
            <a:pPr>
              <a:lnSpc>
                <a:spcPct val="8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Usually three or four sutures are necessary to close an envelope incision.</a:t>
            </a:r>
          </a:p>
          <a:p>
            <a:pPr>
              <a:lnSpc>
                <a:spcPct val="80000"/>
              </a:lnSpc>
              <a:buClr>
                <a:schemeClr val="tx2"/>
              </a:buClr>
              <a:buFont typeface="Wingdings" pitchFamily="2" charset="2"/>
              <a:buChar char="Ø"/>
            </a:pPr>
            <a:endParaRPr lang="en-US" dirty="0" smtClean="0">
              <a:latin typeface="Times New Roman" pitchFamily="18" charset="0"/>
              <a:cs typeface="Times New Roman" pitchFamily="18" charset="0"/>
            </a:endParaRPr>
          </a:p>
          <a:p>
            <a:pPr>
              <a:lnSpc>
                <a:spcPct val="80000"/>
              </a:lnSpc>
              <a:buClr>
                <a:schemeClr val="tx2"/>
              </a:buClr>
              <a:buFont typeface="Wingdings" pitchFamily="2" charset="2"/>
              <a:buChar char="Ø"/>
            </a:pPr>
            <a:r>
              <a:rPr lang="en-US" dirty="0" smtClean="0">
                <a:latin typeface="Times New Roman" pitchFamily="18" charset="0"/>
                <a:cs typeface="Times New Roman" pitchFamily="18" charset="0"/>
              </a:rPr>
              <a:t>If a releasing incision was used, attention must be directed to closing that portion of incision as well.</a:t>
            </a:r>
            <a:r>
              <a:rPr lang="en-US" sz="3600"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b="1" dirty="0" smtClean="0">
                <a:latin typeface="Times New Roman" pitchFamily="18" charset="0"/>
                <a:cs typeface="Times New Roman" pitchFamily="18" charset="0"/>
              </a:rPr>
              <a:t>              CLOSURE OF WOUND</a:t>
            </a:r>
            <a:endParaRPr lang="en-US" dirty="0">
              <a:latin typeface="Times New Roman" pitchFamily="18" charset="0"/>
              <a:cs typeface="Times New Roman" pitchFamily="18" charset="0"/>
            </a:endParaRPr>
          </a:p>
        </p:txBody>
      </p:sp>
      <p:pic>
        <p:nvPicPr>
          <p:cNvPr id="4" name="Content Placeholder 3"/>
          <p:cNvPicPr>
            <a:picLocks noGrp="1" noChangeAspect="1" noChangeArrowheads="1"/>
          </p:cNvPicPr>
          <p:nvPr>
            <p:ph idx="1"/>
          </p:nvPr>
        </p:nvPicPr>
        <p:blipFill>
          <a:blip r:embed="rId2" cstate="print"/>
          <a:srcRect/>
          <a:stretch>
            <a:fillRect/>
          </a:stretch>
        </p:blipFill>
        <p:spPr>
          <a:xfrm>
            <a:off x="0" y="1600200"/>
            <a:ext cx="9144000" cy="3596315"/>
          </a:xfrm>
        </p:spPr>
      </p:pic>
      <p:sp>
        <p:nvSpPr>
          <p:cNvPr id="5" name="Rectangle 4"/>
          <p:cNvSpPr/>
          <p:nvPr/>
        </p:nvSpPr>
        <p:spPr>
          <a:xfrm>
            <a:off x="0" y="5715000"/>
            <a:ext cx="9144000" cy="830997"/>
          </a:xfrm>
          <a:prstGeom prst="rect">
            <a:avLst/>
          </a:prstGeom>
        </p:spPr>
        <p:txBody>
          <a:bodyPr wrap="square">
            <a:spAutoFit/>
          </a:bodyPr>
          <a:lstStyle/>
          <a:p>
            <a:r>
              <a:rPr lang="en-US" sz="2400" b="1"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Removal of follicle using a hemostat and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curette.</a:t>
            </a:r>
          </a:p>
          <a:p>
            <a:r>
              <a:rPr lang="en-US" sz="2400" b="1" dirty="0" smtClean="0">
                <a:latin typeface="Times New Roman" pitchFamily="18" charset="0"/>
                <a:cs typeface="Times New Roman" pitchFamily="18" charset="0"/>
              </a:rPr>
              <a:t>b </a:t>
            </a:r>
            <a:r>
              <a:rPr lang="en-US" sz="2400" dirty="0" smtClean="0">
                <a:latin typeface="Times New Roman" pitchFamily="18" charset="0"/>
                <a:cs typeface="Times New Roman" pitchFamily="18" charset="0"/>
              </a:rPr>
              <a:t>Surgical field after placement of sutures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b="1" dirty="0" smtClean="0">
                <a:latin typeface="Times New Roman" pitchFamily="18" charset="0"/>
                <a:cs typeface="Times New Roman" pitchFamily="18" charset="0"/>
              </a:rPr>
              <a:t>         CAUSES OF IMPACTION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144000" cy="5410200"/>
          </a:xfrm>
        </p:spPr>
        <p:txBody>
          <a:bodyPr>
            <a:normAutofit/>
          </a:bodyPr>
          <a:lstStyle/>
          <a:p>
            <a:pPr>
              <a:buNone/>
            </a:pPr>
            <a:r>
              <a:rPr lang="en-US" dirty="0" smtClean="0">
                <a:solidFill>
                  <a:srgbClr val="FF0000"/>
                </a:solidFill>
                <a:latin typeface="Times New Roman" pitchFamily="18" charset="0"/>
                <a:cs typeface="Times New Roman" pitchFamily="18" charset="0"/>
              </a:rPr>
              <a:t>LOCAL</a:t>
            </a:r>
          </a:p>
          <a:p>
            <a:r>
              <a:rPr lang="en-US" dirty="0" smtClean="0">
                <a:latin typeface="Times New Roman" pitchFamily="18" charset="0"/>
                <a:cs typeface="Times New Roman" pitchFamily="18" charset="0"/>
              </a:rPr>
              <a:t>Lack of Space b/w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molar and </a:t>
            </a:r>
            <a:r>
              <a:rPr lang="en-US" dirty="0" err="1" smtClean="0">
                <a:latin typeface="Times New Roman" pitchFamily="18" charset="0"/>
                <a:cs typeface="Times New Roman" pitchFamily="18" charset="0"/>
              </a:rPr>
              <a:t>ramus</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Overretained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decidous</a:t>
            </a:r>
            <a:r>
              <a:rPr lang="en-US" dirty="0" smtClean="0">
                <a:latin typeface="Times New Roman" pitchFamily="18" charset="0"/>
                <a:cs typeface="Times New Roman" pitchFamily="18" charset="0"/>
              </a:rPr>
              <a:t> teeth.</a:t>
            </a:r>
          </a:p>
          <a:p>
            <a:r>
              <a:rPr lang="en-US" dirty="0" smtClean="0">
                <a:latin typeface="Times New Roman" pitchFamily="18" charset="0"/>
                <a:cs typeface="Times New Roman" pitchFamily="18" charset="0"/>
              </a:rPr>
              <a:t>Ectopic position </a:t>
            </a:r>
          </a:p>
          <a:p>
            <a:r>
              <a:rPr lang="en-US" dirty="0" err="1" smtClean="0">
                <a:latin typeface="Times New Roman" pitchFamily="18" charset="0"/>
                <a:cs typeface="Times New Roman" pitchFamily="18" charset="0"/>
              </a:rPr>
              <a:t>Dilaceration</a:t>
            </a:r>
            <a:r>
              <a:rPr lang="en-US" dirty="0" smtClean="0">
                <a:latin typeface="Times New Roman" pitchFamily="18" charset="0"/>
                <a:cs typeface="Times New Roman" pitchFamily="18" charset="0"/>
              </a:rPr>
              <a:t> of roots</a:t>
            </a:r>
          </a:p>
          <a:p>
            <a:r>
              <a:rPr lang="en-US" dirty="0" smtClean="0">
                <a:latin typeface="Times New Roman" pitchFamily="18" charset="0"/>
                <a:cs typeface="Times New Roman" pitchFamily="18" charset="0"/>
              </a:rPr>
              <a:t>Inclination of tooth</a:t>
            </a:r>
          </a:p>
          <a:p>
            <a:r>
              <a:rPr lang="en-US" dirty="0" smtClean="0">
                <a:latin typeface="Times New Roman" pitchFamily="18" charset="0"/>
                <a:cs typeface="Times New Roman" pitchFamily="18" charset="0"/>
              </a:rPr>
              <a:t>Associated soft tissue or bony pathology</a:t>
            </a:r>
          </a:p>
          <a:p>
            <a:r>
              <a:rPr lang="en-US" dirty="0" smtClean="0">
                <a:latin typeface="Times New Roman" pitchFamily="18" charset="0"/>
                <a:cs typeface="Times New Roman" pitchFamily="18" charset="0"/>
              </a:rPr>
              <a:t>Heredity</a:t>
            </a:r>
          </a:p>
          <a:p>
            <a:r>
              <a:rPr lang="en-US" dirty="0" smtClean="0">
                <a:latin typeface="Times New Roman" pitchFamily="18" charset="0"/>
                <a:cs typeface="Times New Roman" pitchFamily="18" charset="0"/>
              </a:rPr>
              <a:t>Endocrinal causes</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smtClean="0">
                <a:latin typeface="Times New Roman" pitchFamily="18" charset="0"/>
                <a:cs typeface="Times New Roman" pitchFamily="18" charset="0"/>
              </a:rPr>
              <a:t>LINGUAL-SPLIT TECHNIQUE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5638800"/>
          </a:xfrm>
        </p:spPr>
        <p:txBody>
          <a:bodyPr>
            <a:normAutofit/>
          </a:bodyPr>
          <a:lstStyle/>
          <a:p>
            <a:pPr marL="609600" indent="-609600">
              <a:lnSpc>
                <a:spcPct val="80000"/>
              </a:lnSpc>
              <a:buClr>
                <a:schemeClr val="tx2"/>
              </a:buClr>
              <a:buFont typeface="Wingdings" pitchFamily="2" charset="2"/>
              <a:buChar char="Ø"/>
            </a:pPr>
            <a:endParaRPr lang="en-US" sz="3600" dirty="0" smtClean="0"/>
          </a:p>
          <a:p>
            <a:pPr marL="609600" indent="-609600">
              <a:lnSpc>
                <a:spcPct val="80000"/>
              </a:lnSpc>
              <a:buClr>
                <a:schemeClr val="tx2"/>
              </a:buClr>
              <a:buNone/>
            </a:pPr>
            <a:r>
              <a:rPr lang="en-US" sz="3600" dirty="0" smtClean="0">
                <a:latin typeface="Times New Roman" pitchFamily="18" charset="0"/>
                <a:cs typeface="Times New Roman" pitchFamily="18" charset="0"/>
              </a:rPr>
              <a:t>   Described by Sir William Kelsey Fry (1933).</a:t>
            </a:r>
          </a:p>
          <a:p>
            <a:pPr marL="609600" indent="-609600">
              <a:lnSpc>
                <a:spcPct val="80000"/>
              </a:lnSpc>
              <a:buClr>
                <a:schemeClr val="tx2"/>
              </a:buClr>
              <a:buNone/>
            </a:pPr>
            <a:r>
              <a:rPr lang="en-US" sz="3600" dirty="0" smtClean="0">
                <a:latin typeface="Times New Roman" pitchFamily="18" charset="0"/>
                <a:cs typeface="Times New Roman" pitchFamily="18" charset="0"/>
              </a:rPr>
              <a:t>   Later popularized by Terence G ward(1956) </a:t>
            </a:r>
          </a:p>
          <a:p>
            <a:pPr marL="609600" indent="-609600">
              <a:lnSpc>
                <a:spcPct val="80000"/>
              </a:lnSpc>
              <a:buClr>
                <a:schemeClr val="tx2"/>
              </a:buClr>
              <a:buNone/>
            </a:pPr>
            <a:r>
              <a:rPr lang="en-US" sz="3600" dirty="0" smtClean="0">
                <a:latin typeface="Times New Roman" pitchFamily="18" charset="0"/>
                <a:cs typeface="Times New Roman" pitchFamily="18" charset="0"/>
              </a:rPr>
              <a:t>   Specially for </a:t>
            </a:r>
            <a:r>
              <a:rPr lang="en-US" sz="3600" dirty="0" err="1" smtClean="0">
                <a:latin typeface="Times New Roman" pitchFamily="18" charset="0"/>
                <a:cs typeface="Times New Roman" pitchFamily="18" charset="0"/>
              </a:rPr>
              <a:t>lingually</a:t>
            </a:r>
            <a:r>
              <a:rPr lang="en-US" sz="3600" dirty="0" smtClean="0">
                <a:latin typeface="Times New Roman" pitchFamily="18" charset="0"/>
                <a:cs typeface="Times New Roman" pitchFamily="18" charset="0"/>
              </a:rPr>
              <a:t> placed tooth</a:t>
            </a:r>
            <a:r>
              <a:rPr lang="en-US" sz="3600" dirty="0" smtClean="0"/>
              <a:t>.</a:t>
            </a:r>
          </a:p>
          <a:p>
            <a:pPr marL="609600" indent="-609600">
              <a:lnSpc>
                <a:spcPct val="80000"/>
              </a:lnSpc>
              <a:buClr>
                <a:schemeClr val="tx2"/>
              </a:buClr>
              <a:buFont typeface="Wingdings" pitchFamily="2" charset="2"/>
              <a:buChar char="Ø"/>
            </a:pPr>
            <a:endParaRPr lang="en-US" sz="3600" dirty="0" smtClean="0"/>
          </a:p>
          <a:p>
            <a:pPr marL="609600" indent="-609600">
              <a:lnSpc>
                <a:spcPct val="80000"/>
              </a:lnSpc>
              <a:buClr>
                <a:schemeClr val="tx2"/>
              </a:buClr>
              <a:buFont typeface="Wingdings" pitchFamily="2" charset="2"/>
              <a:buChar char="Ø"/>
            </a:pPr>
            <a:endParaRPr lang="en-US" sz="3600" dirty="0" smtClean="0"/>
          </a:p>
          <a:p>
            <a:pPr marL="609600" indent="-609600">
              <a:lnSpc>
                <a:spcPct val="80000"/>
              </a:lnSpc>
              <a:buFontTx/>
              <a:buNone/>
            </a:pPr>
            <a:r>
              <a:rPr lang="en-US" sz="3600" dirty="0" smtClean="0"/>
              <a:t>                                        </a:t>
            </a:r>
          </a:p>
        </p:txBody>
      </p:sp>
      <p:sp>
        <p:nvSpPr>
          <p:cNvPr id="4" name="Rectangle 3"/>
          <p:cNvSpPr/>
          <p:nvPr/>
        </p:nvSpPr>
        <p:spPr>
          <a:xfrm>
            <a:off x="0" y="2895600"/>
            <a:ext cx="9144000" cy="1077218"/>
          </a:xfrm>
          <a:prstGeom prst="rect">
            <a:avLst/>
          </a:prstGeom>
        </p:spPr>
        <p:txBody>
          <a:bodyPr wrap="square">
            <a:spAutoFit/>
          </a:bodyPr>
          <a:lstStyle/>
          <a:p>
            <a:r>
              <a:rPr lang="en-IN" sz="3200" dirty="0" smtClean="0">
                <a:latin typeface="Times New Roman" pitchFamily="18" charset="0"/>
                <a:cs typeface="Times New Roman" pitchFamily="18" charset="0"/>
              </a:rPr>
              <a:t>    Modified by Dr. Davis &amp; Lewis in 1960 </a:t>
            </a:r>
          </a:p>
          <a:p>
            <a:r>
              <a:rPr lang="en-IN" sz="3200" dirty="0" smtClean="0">
                <a:latin typeface="Times New Roman" pitchFamily="18" charset="0"/>
                <a:cs typeface="Times New Roman" pitchFamily="18" charset="0"/>
              </a:rPr>
              <a:t>   </a:t>
            </a:r>
            <a:endParaRPr lang="en-IN" sz="3200" dirty="0">
              <a:latin typeface="Times New Roman" pitchFamily="18" charset="0"/>
              <a:cs typeface="Times New Roman" pitchFamily="18" charset="0"/>
            </a:endParaRPr>
          </a:p>
        </p:txBody>
      </p:sp>
      <p:sp>
        <p:nvSpPr>
          <p:cNvPr id="5" name="TextBox 4"/>
          <p:cNvSpPr txBox="1"/>
          <p:nvPr/>
        </p:nvSpPr>
        <p:spPr>
          <a:xfrm>
            <a:off x="0" y="3657600"/>
            <a:ext cx="9144000" cy="353943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    SURGICAL BASIS OF LINGUAL SPLIT TECHNIQUE</a:t>
            </a:r>
          </a:p>
          <a:p>
            <a:r>
              <a:rPr lang="en-US" sz="2800" dirty="0" smtClean="0">
                <a:solidFill>
                  <a:srgbClr val="FF0000"/>
                </a:solidFill>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Whenever tooth is extracted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Lingual cortical plate is </a:t>
            </a:r>
            <a:r>
              <a:rPr lang="en-US" sz="2800" dirty="0" err="1" smtClean="0">
                <a:latin typeface="Times New Roman" pitchFamily="18" charset="0"/>
                <a:cs typeface="Times New Roman" pitchFamily="18" charset="0"/>
              </a:rPr>
              <a:t>resorbed</a:t>
            </a:r>
            <a:r>
              <a:rPr lang="en-US" sz="2800" dirty="0" smtClean="0">
                <a:latin typeface="Times New Roman" pitchFamily="18" charset="0"/>
                <a:cs typeface="Times New Roman" pitchFamily="18" charset="0"/>
              </a:rPr>
              <a:t> </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p:txBody>
      </p:sp>
      <p:sp>
        <p:nvSpPr>
          <p:cNvPr id="6" name="Down Arrow 5"/>
          <p:cNvSpPr/>
          <p:nvPr/>
        </p:nvSpPr>
        <p:spPr>
          <a:xfrm>
            <a:off x="4191000" y="4953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IN" dirty="0" smtClean="0"/>
          </a:p>
          <a:p>
            <a:pPr>
              <a:buNone/>
            </a:pPr>
            <a:r>
              <a:rPr lang="en-IN" dirty="0" smtClean="0">
                <a:latin typeface="Times New Roman" pitchFamily="18" charset="0"/>
                <a:cs typeface="Times New Roman" pitchFamily="18" charset="0"/>
              </a:rPr>
              <a:t>Procedure :</a:t>
            </a:r>
          </a:p>
          <a:p>
            <a:pPr>
              <a:buNone/>
            </a:pPr>
            <a:r>
              <a:rPr lang="en-IN"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Ward’s or Modified Ward’s incision</a:t>
            </a:r>
          </a:p>
          <a:p>
            <a:r>
              <a:rPr lang="en-US"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Reflection of </a:t>
            </a:r>
            <a:r>
              <a:rPr lang="en-IN" dirty="0" err="1" smtClean="0">
                <a:latin typeface="Times New Roman" pitchFamily="18" charset="0"/>
                <a:cs typeface="Times New Roman" pitchFamily="18" charset="0"/>
              </a:rPr>
              <a:t>mucoperiosteal</a:t>
            </a:r>
            <a:r>
              <a:rPr lang="en-IN" dirty="0" smtClean="0">
                <a:latin typeface="Times New Roman" pitchFamily="18" charset="0"/>
                <a:cs typeface="Times New Roman" pitchFamily="18" charset="0"/>
              </a:rPr>
              <a:t> flap</a:t>
            </a:r>
          </a:p>
          <a:p>
            <a:r>
              <a:rPr lang="en-IN" dirty="0" smtClean="0">
                <a:latin typeface="Times New Roman" pitchFamily="18" charset="0"/>
                <a:cs typeface="Times New Roman" pitchFamily="18" charset="0"/>
              </a:rPr>
              <a:t> Removal of  </a:t>
            </a:r>
            <a:r>
              <a:rPr lang="en-IN" dirty="0" err="1" smtClean="0">
                <a:latin typeface="Times New Roman" pitchFamily="18" charset="0"/>
                <a:cs typeface="Times New Roman" pitchFamily="18" charset="0"/>
              </a:rPr>
              <a:t>buccal</a:t>
            </a:r>
            <a:r>
              <a:rPr lang="en-IN" dirty="0" smtClean="0">
                <a:latin typeface="Times New Roman" pitchFamily="18" charset="0"/>
                <a:cs typeface="Times New Roman" pitchFamily="18" charset="0"/>
              </a:rPr>
              <a:t> plate expose the crown   chisel is used and section the lingual cortex by planning 45˚angle to upper border and cutting edge parallel to external oblique ridge</a:t>
            </a:r>
          </a:p>
          <a:p>
            <a:r>
              <a:rPr lang="en-IN" dirty="0" smtClean="0">
                <a:latin typeface="Times New Roman" pitchFamily="18" charset="0"/>
                <a:cs typeface="Times New Roman" pitchFamily="18" charset="0"/>
              </a:rPr>
              <a:t>3rd molar elevated from </a:t>
            </a:r>
            <a:r>
              <a:rPr lang="en-IN" dirty="0" err="1" smtClean="0">
                <a:latin typeface="Times New Roman" pitchFamily="18" charset="0"/>
                <a:cs typeface="Times New Roman" pitchFamily="18" charset="0"/>
              </a:rPr>
              <a:t>mesial</a:t>
            </a:r>
            <a:r>
              <a:rPr lang="en-IN" dirty="0" smtClean="0">
                <a:latin typeface="Times New Roman" pitchFamily="18" charset="0"/>
                <a:cs typeface="Times New Roman" pitchFamily="18" charset="0"/>
              </a:rPr>
              <a:t> aspect.</a:t>
            </a:r>
          </a:p>
          <a:p>
            <a:r>
              <a:rPr lang="en-IN" dirty="0" smtClean="0">
                <a:latin typeface="Times New Roman" pitchFamily="18" charset="0"/>
                <a:cs typeface="Times New Roman" pitchFamily="18" charset="0"/>
              </a:rPr>
              <a:t>If it is firm crown it sectioned at cervical</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                </a:t>
            </a:r>
            <a:r>
              <a:rPr lang="en-US" dirty="0" smtClean="0">
                <a:latin typeface="Times New Roman" pitchFamily="18" charset="0"/>
                <a:cs typeface="Times New Roman" pitchFamily="18" charset="0"/>
              </a:rPr>
              <a:t>WARD’S INCISION</a:t>
            </a:r>
            <a:endParaRPr lang="en-IN" dirty="0">
              <a:latin typeface="Times New Roman" pitchFamily="18" charset="0"/>
              <a:cs typeface="Times New Roman" pitchFamily="18" charset="0"/>
            </a:endParaRPr>
          </a:p>
        </p:txBody>
      </p:sp>
      <p:pic>
        <p:nvPicPr>
          <p:cNvPr id="53250" name="Picture 2"/>
          <p:cNvPicPr>
            <a:picLocks noGrp="1" noChangeAspect="1" noChangeArrowheads="1"/>
          </p:cNvPicPr>
          <p:nvPr>
            <p:ph idx="1"/>
          </p:nvPr>
        </p:nvPicPr>
        <p:blipFill>
          <a:blip r:embed="rId2" cstate="print"/>
          <a:srcRect/>
          <a:stretch>
            <a:fillRect/>
          </a:stretch>
        </p:blipFill>
        <p:spPr bwMode="auto">
          <a:xfrm>
            <a:off x="697523" y="981635"/>
            <a:ext cx="7684477" cy="5876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latin typeface="Times New Roman" pitchFamily="18" charset="0"/>
                <a:cs typeface="Times New Roman" pitchFamily="18" charset="0"/>
              </a:rPr>
              <a:t>REFLECTION OF MUCOPERIOSTEAL FLAP</a:t>
            </a:r>
            <a:endParaRPr lang="en-IN" sz="3600" dirty="0">
              <a:latin typeface="Times New Roman" pitchFamily="18" charset="0"/>
              <a:cs typeface="Times New Roman" pitchFamily="18" charset="0"/>
            </a:endParaRPr>
          </a:p>
        </p:txBody>
      </p:sp>
      <p:pic>
        <p:nvPicPr>
          <p:cNvPr id="54274" name="Picture 2"/>
          <p:cNvPicPr>
            <a:picLocks noGrp="1" noChangeAspect="1" noChangeArrowheads="1"/>
          </p:cNvPicPr>
          <p:nvPr>
            <p:ph idx="1"/>
          </p:nvPr>
        </p:nvPicPr>
        <p:blipFill>
          <a:blip r:embed="rId2" cstate="print"/>
          <a:srcRect/>
          <a:stretch>
            <a:fillRect/>
          </a:stretch>
        </p:blipFill>
        <p:spPr bwMode="auto">
          <a:xfrm>
            <a:off x="533400" y="1066800"/>
            <a:ext cx="807505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dirty="0" smtClean="0"/>
              <a:t>  </a:t>
            </a:r>
            <a:r>
              <a:rPr lang="en-US" sz="4000" dirty="0" smtClean="0">
                <a:latin typeface="Times New Roman" pitchFamily="18" charset="0"/>
                <a:cs typeface="Times New Roman" pitchFamily="18" charset="0"/>
              </a:rPr>
              <a:t>REMOVAL OF BUCCAL CORTICAL PLATE</a:t>
            </a:r>
            <a:endParaRPr lang="en-IN" dirty="0">
              <a:latin typeface="Times New Roman" pitchFamily="18" charset="0"/>
              <a:cs typeface="Times New Roman" pitchFamily="18" charset="0"/>
            </a:endParaRPr>
          </a:p>
        </p:txBody>
      </p:sp>
      <p:pic>
        <p:nvPicPr>
          <p:cNvPr id="55298" name="Picture 2"/>
          <p:cNvPicPr>
            <a:picLocks noGrp="1" noChangeAspect="1" noChangeArrowheads="1"/>
          </p:cNvPicPr>
          <p:nvPr>
            <p:ph idx="1"/>
          </p:nvPr>
        </p:nvPicPr>
        <p:blipFill>
          <a:blip r:embed="rId2" cstate="print"/>
          <a:srcRect/>
          <a:stretch>
            <a:fillRect/>
          </a:stretch>
        </p:blipFill>
        <p:spPr bwMode="auto">
          <a:xfrm>
            <a:off x="914400" y="914400"/>
            <a:ext cx="7354986" cy="5936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1219200"/>
          </a:xfrm>
        </p:spPr>
        <p:txBody>
          <a:bodyPr>
            <a:noAutofit/>
          </a:bodyPr>
          <a:lstStyle/>
          <a:p>
            <a:r>
              <a:rPr lang="en-US" sz="3600" dirty="0" smtClean="0">
                <a:latin typeface="Times New Roman" pitchFamily="18" charset="0"/>
                <a:cs typeface="Times New Roman" pitchFamily="18" charset="0"/>
              </a:rPr>
              <a:t>CHISEL BEVEL PARALLEL TO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EXT OBLIQUE RIDGE</a:t>
            </a:r>
            <a:endParaRPr lang="en-IN" sz="3600" dirty="0">
              <a:latin typeface="Times New Roman" pitchFamily="18" charset="0"/>
              <a:cs typeface="Times New Roman" pitchFamily="18" charset="0"/>
            </a:endParaRPr>
          </a:p>
        </p:txBody>
      </p:sp>
      <p:pic>
        <p:nvPicPr>
          <p:cNvPr id="57346" name="Picture 2"/>
          <p:cNvPicPr>
            <a:picLocks noGrp="1" noChangeAspect="1" noChangeArrowheads="1"/>
          </p:cNvPicPr>
          <p:nvPr>
            <p:ph idx="1"/>
          </p:nvPr>
        </p:nvPicPr>
        <p:blipFill>
          <a:blip r:embed="rId2" cstate="print"/>
          <a:srcRect/>
          <a:stretch>
            <a:fillRect/>
          </a:stretch>
        </p:blipFill>
        <p:spPr bwMode="auto">
          <a:xfrm>
            <a:off x="0" y="0"/>
            <a:ext cx="2409825" cy="3152775"/>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2362200" y="1447800"/>
            <a:ext cx="6781800" cy="527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FRACTURE OF LINGUAL CORTICAL PLATE</a:t>
            </a:r>
            <a:endParaRPr lang="en-IN" sz="3200" b="1" dirty="0">
              <a:latin typeface="Times New Roman" pitchFamily="18" charset="0"/>
              <a:cs typeface="Times New Roman" pitchFamily="18" charset="0"/>
            </a:endParaRPr>
          </a:p>
        </p:txBody>
      </p:sp>
      <p:pic>
        <p:nvPicPr>
          <p:cNvPr id="58370" name="Picture 2"/>
          <p:cNvPicPr>
            <a:picLocks noGrp="1" noChangeAspect="1" noChangeArrowheads="1"/>
          </p:cNvPicPr>
          <p:nvPr>
            <p:ph idx="1"/>
          </p:nvPr>
        </p:nvPicPr>
        <p:blipFill>
          <a:blip r:embed="rId2" cstate="print"/>
          <a:srcRect/>
          <a:stretch>
            <a:fillRect/>
          </a:stretch>
        </p:blipFill>
        <p:spPr bwMode="auto">
          <a:xfrm>
            <a:off x="685800" y="990600"/>
            <a:ext cx="787519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latin typeface="Times New Roman" pitchFamily="18" charset="0"/>
                <a:cs typeface="Times New Roman" pitchFamily="18" charset="0"/>
              </a:rPr>
              <a:t>           REMOVAL OF TOOTH</a:t>
            </a:r>
            <a:endParaRPr lang="en-IN" dirty="0">
              <a:latin typeface="Times New Roman" pitchFamily="18" charset="0"/>
              <a:cs typeface="Times New Roman" pitchFamily="18" charset="0"/>
            </a:endParaRPr>
          </a:p>
        </p:txBody>
      </p:sp>
      <p:pic>
        <p:nvPicPr>
          <p:cNvPr id="60418" name="Picture 2"/>
          <p:cNvPicPr>
            <a:picLocks noGrp="1" noChangeAspect="1" noChangeArrowheads="1"/>
          </p:cNvPicPr>
          <p:nvPr>
            <p:ph idx="1"/>
          </p:nvPr>
        </p:nvPicPr>
        <p:blipFill>
          <a:blip r:embed="rId2" cstate="print"/>
          <a:srcRect/>
          <a:stretch>
            <a:fillRect/>
          </a:stretch>
        </p:blipFill>
        <p:spPr bwMode="auto">
          <a:xfrm>
            <a:off x="533400" y="990600"/>
            <a:ext cx="8083972"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smtClean="0">
                <a:latin typeface="Times New Roman" pitchFamily="18" charset="0"/>
                <a:cs typeface="Times New Roman" pitchFamily="18" charset="0"/>
              </a:rPr>
              <a:t>   LINGUAL-SPLIT TECHNIQUE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4" name="Picture 4" descr="DSCN1986"/>
          <p:cNvPicPr>
            <a:picLocks noChangeAspect="1" noChangeArrowheads="1"/>
          </p:cNvPicPr>
          <p:nvPr/>
        </p:nvPicPr>
        <p:blipFill>
          <a:blip r:embed="rId2" cstate="print"/>
          <a:srcRect l="20950" t="8385" r="13870" b="16158"/>
          <a:stretch>
            <a:fillRect/>
          </a:stretch>
        </p:blipFill>
        <p:spPr bwMode="auto">
          <a:xfrm>
            <a:off x="0" y="1676400"/>
            <a:ext cx="4419600" cy="3889248"/>
          </a:xfrm>
          <a:prstGeom prst="rect">
            <a:avLst/>
          </a:prstGeom>
          <a:noFill/>
        </p:spPr>
      </p:pic>
      <p:pic>
        <p:nvPicPr>
          <p:cNvPr id="5" name="Picture 5" descr="DSCN1987"/>
          <p:cNvPicPr>
            <a:picLocks noChangeAspect="1" noChangeArrowheads="1"/>
          </p:cNvPicPr>
          <p:nvPr/>
        </p:nvPicPr>
        <p:blipFill>
          <a:blip r:embed="rId3" cstate="print"/>
          <a:srcRect l="6673" t="12070" b="13495"/>
          <a:stretch>
            <a:fillRect/>
          </a:stretch>
        </p:blipFill>
        <p:spPr bwMode="auto">
          <a:xfrm>
            <a:off x="4648199" y="1676400"/>
            <a:ext cx="4502727" cy="3810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         </a:t>
            </a:r>
            <a:r>
              <a:rPr lang="en-US" b="1" dirty="0" smtClean="0">
                <a:latin typeface="Times New Roman" pitchFamily="18" charset="0"/>
                <a:cs typeface="Times New Roman" pitchFamily="18" charset="0"/>
              </a:rPr>
              <a:t>LINGUAL-SPLIT TECHNIQUE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4" name="Picture 4" descr="DSCN1989"/>
          <p:cNvPicPr>
            <a:picLocks noChangeAspect="1" noChangeArrowheads="1"/>
          </p:cNvPicPr>
          <p:nvPr/>
        </p:nvPicPr>
        <p:blipFill>
          <a:blip r:embed="rId2" cstate="print"/>
          <a:srcRect l="2272" t="14815" r="13637" b="16667"/>
          <a:stretch>
            <a:fillRect/>
          </a:stretch>
        </p:blipFill>
        <p:spPr>
          <a:xfrm>
            <a:off x="0" y="1600200"/>
            <a:ext cx="4419600" cy="3812988"/>
          </a:xfrm>
          <a:prstGeom prst="rect">
            <a:avLst/>
          </a:prstGeom>
          <a:noFill/>
          <a:ln/>
        </p:spPr>
      </p:pic>
      <p:pic>
        <p:nvPicPr>
          <p:cNvPr id="5" name="Picture 5" descr="DSCN1990"/>
          <p:cNvPicPr>
            <a:picLocks noChangeAspect="1" noChangeArrowheads="1"/>
          </p:cNvPicPr>
          <p:nvPr/>
        </p:nvPicPr>
        <p:blipFill>
          <a:blip r:embed="rId3" cstate="print"/>
          <a:srcRect l="23833" t="5167" r="7051" b="6996"/>
          <a:stretch>
            <a:fillRect/>
          </a:stretch>
        </p:blipFill>
        <p:spPr bwMode="auto">
          <a:xfrm>
            <a:off x="4572000" y="1600200"/>
            <a:ext cx="4589318" cy="381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1"/>
            <a:ext cx="5410200" cy="6389441"/>
          </a:xfrm>
          <a:prstGeom prst="rect">
            <a:avLst/>
          </a:prstGeom>
          <a:noFill/>
          <a:ln w="9525">
            <a:noFill/>
            <a:miter lim="800000"/>
            <a:headEnd/>
            <a:tailEnd/>
          </a:ln>
          <a:effectLst/>
        </p:spPr>
        <p:txBody>
          <a:bodyPr wrap="square">
            <a:spAutoFit/>
          </a:bodyPr>
          <a:lstStyle/>
          <a:p>
            <a:pPr eaLnBrk="1" hangingPunct="1">
              <a:lnSpc>
                <a:spcPct val="110000"/>
              </a:lnSpc>
            </a:pPr>
            <a:endParaRPr lang="en-US" b="1" dirty="0">
              <a:latin typeface="Mirarae BT" pitchFamily="18" charset="0"/>
            </a:endParaRPr>
          </a:p>
          <a:p>
            <a:pPr eaLnBrk="1" hangingPunct="1">
              <a:lnSpc>
                <a:spcPct val="110000"/>
              </a:lnSpc>
            </a:pPr>
            <a:r>
              <a:rPr lang="en-US" sz="2400" b="1" dirty="0">
                <a:solidFill>
                  <a:srgbClr val="FF5050"/>
                </a:solidFill>
                <a:latin typeface="Times New Roman" pitchFamily="18" charset="0"/>
                <a:cs typeface="Times New Roman" pitchFamily="18" charset="0"/>
              </a:rPr>
              <a:t>SYSTEMIC</a:t>
            </a:r>
            <a:r>
              <a:rPr lang="en-US" b="1" dirty="0">
                <a:latin typeface="Mirarae BT" pitchFamily="18" charset="0"/>
              </a:rPr>
              <a:t>					</a:t>
            </a:r>
            <a:endParaRPr lang="en-US" b="1" i="1" dirty="0">
              <a:latin typeface="Mirarae BT" pitchFamily="18" charset="0"/>
            </a:endParaRPr>
          </a:p>
          <a:p>
            <a:pPr lvl="1" eaLnBrk="1" hangingPunct="1">
              <a:lnSpc>
                <a:spcPct val="110000"/>
              </a:lnSpc>
            </a:pPr>
            <a:r>
              <a:rPr lang="en-US" sz="2400" b="1" i="1" dirty="0">
                <a:solidFill>
                  <a:srgbClr val="00FF99"/>
                </a:solidFill>
                <a:latin typeface="Times New Roman" pitchFamily="18" charset="0"/>
                <a:cs typeface="Times New Roman" pitchFamily="18" charset="0"/>
              </a:rPr>
              <a:t>Prenatal	</a:t>
            </a:r>
            <a:r>
              <a:rPr lang="en-US" sz="2400" b="1"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Heredity</a:t>
            </a: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Miscegenation</a:t>
            </a:r>
            <a:endParaRPr lang="en-US" sz="2400" b="1" i="1" dirty="0">
              <a:latin typeface="Times New Roman" pitchFamily="18" charset="0"/>
              <a:cs typeface="Times New Roman" pitchFamily="18" charset="0"/>
            </a:endParaRPr>
          </a:p>
          <a:p>
            <a:pPr lvl="1" eaLnBrk="1" hangingPunct="1">
              <a:lnSpc>
                <a:spcPct val="110000"/>
              </a:lnSpc>
            </a:pPr>
            <a:endParaRPr lang="en-US" sz="2400" b="1" i="1" dirty="0">
              <a:latin typeface="Times New Roman" pitchFamily="18" charset="0"/>
              <a:cs typeface="Times New Roman" pitchFamily="18" charset="0"/>
            </a:endParaRPr>
          </a:p>
          <a:p>
            <a:pPr lvl="1" eaLnBrk="1" hangingPunct="1">
              <a:lnSpc>
                <a:spcPct val="110000"/>
              </a:lnSpc>
            </a:pPr>
            <a:r>
              <a:rPr lang="en-US" sz="2400" b="1" i="1" dirty="0">
                <a:solidFill>
                  <a:srgbClr val="00FF99"/>
                </a:solidFill>
                <a:latin typeface="Times New Roman" pitchFamily="18" charset="0"/>
                <a:cs typeface="Times New Roman" pitchFamily="18" charset="0"/>
              </a:rPr>
              <a:t>Postnatal Causes</a:t>
            </a:r>
          </a:p>
          <a:p>
            <a:pPr lvl="1" eaLnBrk="1" hangingPunct="1">
              <a:lnSpc>
                <a:spcPct val="110000"/>
              </a:lnSpc>
            </a:pPr>
            <a:endParaRPr lang="en-US" sz="2400" dirty="0">
              <a:solidFill>
                <a:srgbClr val="00FF99"/>
              </a:solidFill>
              <a:latin typeface="Times New Roman" pitchFamily="18" charset="0"/>
              <a:cs typeface="Times New Roman" pitchFamily="18" charset="0"/>
            </a:endParaRP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Rickets</a:t>
            </a: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Anemia</a:t>
            </a: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Congenital Syphilis</a:t>
            </a: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Tuberculosis</a:t>
            </a: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Endocrine Dysfunctions</a:t>
            </a:r>
          </a:p>
          <a:p>
            <a:pPr lvl="2" eaLnBrk="1" hangingPunct="1">
              <a:lnSpc>
                <a:spcPct val="110000"/>
              </a:lnSpc>
              <a:buClr>
                <a:srgbClr val="FF5050"/>
              </a:buClr>
              <a:buFont typeface="Wingdings" pitchFamily="2" charset="2"/>
              <a:buChar char="§"/>
            </a:pPr>
            <a:r>
              <a:rPr lang="en-US" sz="2400" dirty="0">
                <a:latin typeface="Times New Roman" pitchFamily="18" charset="0"/>
                <a:cs typeface="Times New Roman" pitchFamily="18" charset="0"/>
              </a:rPr>
              <a:t>Malnutrition</a:t>
            </a:r>
          </a:p>
        </p:txBody>
      </p:sp>
      <p:sp>
        <p:nvSpPr>
          <p:cNvPr id="6149" name="Text Box 5"/>
          <p:cNvSpPr txBox="1">
            <a:spLocks noChangeArrowheads="1"/>
          </p:cNvSpPr>
          <p:nvPr/>
        </p:nvSpPr>
        <p:spPr bwMode="auto">
          <a:xfrm>
            <a:off x="4724400" y="914400"/>
            <a:ext cx="4419600" cy="2677656"/>
          </a:xfrm>
          <a:prstGeom prst="rect">
            <a:avLst/>
          </a:prstGeom>
          <a:noFill/>
          <a:ln w="9525">
            <a:noFill/>
            <a:miter lim="800000"/>
            <a:headEnd/>
            <a:tailEnd/>
          </a:ln>
          <a:effectLst/>
        </p:spPr>
        <p:txBody>
          <a:bodyPr wrap="square">
            <a:spAutoFit/>
          </a:bodyPr>
          <a:lstStyle/>
          <a:p>
            <a:pPr lvl="1" eaLnBrk="1" hangingPunct="1"/>
            <a:r>
              <a:rPr lang="en-US" sz="2400" b="1" i="1" dirty="0">
                <a:solidFill>
                  <a:srgbClr val="00FF99"/>
                </a:solidFill>
                <a:latin typeface="Times New Roman" pitchFamily="18" charset="0"/>
                <a:cs typeface="Times New Roman" pitchFamily="18" charset="0"/>
              </a:rPr>
              <a:t>Rare Causes</a:t>
            </a:r>
          </a:p>
          <a:p>
            <a:pPr lvl="1" eaLnBrk="1" hangingPunct="1"/>
            <a:endParaRPr lang="en-US" sz="2400" dirty="0">
              <a:solidFill>
                <a:srgbClr val="00FF99"/>
              </a:solidFill>
              <a:latin typeface="Times New Roman" pitchFamily="18" charset="0"/>
              <a:cs typeface="Times New Roman" pitchFamily="18" charset="0"/>
            </a:endParaRPr>
          </a:p>
          <a:p>
            <a:pPr lvl="2" eaLnBrk="1" hangingPunct="1">
              <a:buClr>
                <a:srgbClr val="FF5050"/>
              </a:buClr>
              <a:buFont typeface="Wingdings" pitchFamily="2" charset="2"/>
              <a:buChar char="§"/>
            </a:pPr>
            <a:r>
              <a:rPr lang="en-US" sz="2400" dirty="0" err="1">
                <a:latin typeface="Times New Roman" pitchFamily="18" charset="0"/>
                <a:cs typeface="Times New Roman" pitchFamily="18" charset="0"/>
              </a:rPr>
              <a:t>Clediocranial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Dysostosis</a:t>
            </a:r>
            <a:endParaRPr lang="en-US" sz="2400" dirty="0">
              <a:latin typeface="Times New Roman" pitchFamily="18" charset="0"/>
              <a:cs typeface="Times New Roman" pitchFamily="18" charset="0"/>
            </a:endParaRPr>
          </a:p>
          <a:p>
            <a:pPr lvl="2" eaLnBrk="1" hangingPunct="1">
              <a:buClr>
                <a:srgbClr val="FF5050"/>
              </a:buClr>
              <a:buFont typeface="Wingdings" pitchFamily="2" charset="2"/>
              <a:buChar char="§"/>
            </a:pPr>
            <a:r>
              <a:rPr lang="en-US" sz="2400" dirty="0" err="1">
                <a:latin typeface="Times New Roman" pitchFamily="18" charset="0"/>
                <a:cs typeface="Times New Roman" pitchFamily="18" charset="0"/>
              </a:rPr>
              <a:t>Oxychephaly</a:t>
            </a:r>
            <a:endParaRPr lang="en-US" sz="2400" dirty="0">
              <a:latin typeface="Times New Roman" pitchFamily="18" charset="0"/>
              <a:cs typeface="Times New Roman" pitchFamily="18" charset="0"/>
            </a:endParaRPr>
          </a:p>
          <a:p>
            <a:pPr lvl="2" eaLnBrk="1" hangingPunct="1">
              <a:buClr>
                <a:srgbClr val="FF5050"/>
              </a:buClr>
              <a:buFont typeface="Wingdings" pitchFamily="2" charset="2"/>
              <a:buChar char="§"/>
            </a:pPr>
            <a:r>
              <a:rPr lang="en-US" sz="2400" dirty="0" err="1">
                <a:latin typeface="Times New Roman" pitchFamily="18" charset="0"/>
                <a:cs typeface="Times New Roman" pitchFamily="18" charset="0"/>
              </a:rPr>
              <a:t>Progeria</a:t>
            </a:r>
            <a:endParaRPr lang="en-US" sz="2400" dirty="0">
              <a:latin typeface="Times New Roman" pitchFamily="18" charset="0"/>
              <a:cs typeface="Times New Roman" pitchFamily="18" charset="0"/>
            </a:endParaRPr>
          </a:p>
          <a:p>
            <a:pPr lvl="2" eaLnBrk="1" hangingPunct="1">
              <a:buClr>
                <a:srgbClr val="FF5050"/>
              </a:buClr>
              <a:buFont typeface="Wingdings" pitchFamily="2" charset="2"/>
              <a:buChar char="§"/>
            </a:pPr>
            <a:r>
              <a:rPr lang="en-US" sz="2400" dirty="0" err="1">
                <a:latin typeface="Times New Roman" pitchFamily="18" charset="0"/>
                <a:cs typeface="Times New Roman" pitchFamily="18" charset="0"/>
              </a:rPr>
              <a:t>Achondroplasia</a:t>
            </a:r>
            <a:endParaRPr lang="en-US" sz="2400" dirty="0">
              <a:latin typeface="Times New Roman" pitchFamily="18" charset="0"/>
              <a:cs typeface="Times New Roman" pitchFamily="18" charset="0"/>
            </a:endParaRPr>
          </a:p>
          <a:p>
            <a:pPr lvl="2" eaLnBrk="1" hangingPunct="1">
              <a:buClr>
                <a:srgbClr val="FF5050"/>
              </a:buClr>
              <a:buFont typeface="Wingdings" pitchFamily="2" charset="2"/>
              <a:buChar char="§"/>
            </a:pPr>
            <a:r>
              <a:rPr lang="en-US" sz="2400" dirty="0">
                <a:latin typeface="Times New Roman" pitchFamily="18" charset="0"/>
                <a:cs typeface="Times New Roman" pitchFamily="18" charset="0"/>
              </a:rPr>
              <a:t>Cleft Palate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92162"/>
          </a:xfrm>
        </p:spPr>
        <p:txBody>
          <a:bodyPr>
            <a:normAutofit fontScale="90000"/>
          </a:bodyPr>
          <a:lstStyle/>
          <a:p>
            <a:r>
              <a:rPr lang="en-US" b="1" dirty="0" smtClean="0"/>
              <a:t>LINGUAL-SPLIT TECHNIQUE</a:t>
            </a:r>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DSCN1991"/>
          <p:cNvPicPr>
            <a:picLocks noChangeAspect="1" noChangeArrowheads="1"/>
          </p:cNvPicPr>
          <p:nvPr/>
        </p:nvPicPr>
        <p:blipFill>
          <a:blip r:embed="rId2" cstate="print"/>
          <a:srcRect t="15912" r="4456" b="4530"/>
          <a:stretch>
            <a:fillRect/>
          </a:stretch>
        </p:blipFill>
        <p:spPr bwMode="auto">
          <a:xfrm>
            <a:off x="67919" y="1447800"/>
            <a:ext cx="4562059" cy="4343400"/>
          </a:xfrm>
          <a:prstGeom prst="rect">
            <a:avLst/>
          </a:prstGeom>
          <a:noFill/>
        </p:spPr>
      </p:pic>
      <p:pic>
        <p:nvPicPr>
          <p:cNvPr id="6" name="Picture 5" descr="DSCN1992"/>
          <p:cNvPicPr>
            <a:picLocks noChangeAspect="1" noChangeArrowheads="1"/>
          </p:cNvPicPr>
          <p:nvPr/>
        </p:nvPicPr>
        <p:blipFill>
          <a:blip r:embed="rId3" cstate="print"/>
          <a:srcRect l="53239" t="18085" b="9579"/>
          <a:stretch>
            <a:fillRect/>
          </a:stretch>
        </p:blipFill>
        <p:spPr bwMode="auto">
          <a:xfrm>
            <a:off x="4648200" y="1408922"/>
            <a:ext cx="4495800" cy="438227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02"/>
          <p:cNvGraphicFramePr>
            <a:graphicFrameLocks/>
          </p:cNvGraphicFramePr>
          <p:nvPr/>
        </p:nvGraphicFramePr>
        <p:xfrm>
          <a:off x="0" y="1143002"/>
          <a:ext cx="8991600" cy="5722937"/>
        </p:xfrm>
        <a:graphic>
          <a:graphicData uri="http://schemas.openxmlformats.org/drawingml/2006/table">
            <a:tbl>
              <a:tblPr/>
              <a:tblGrid>
                <a:gridCol w="2997200"/>
                <a:gridCol w="2997200"/>
                <a:gridCol w="2997200"/>
              </a:tblGrid>
              <a:tr h="3987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Criteria</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Buccal</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Lingual</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0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Access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Easy in conscious patient</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Difficult in conscious patient</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Instruments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Chisel and mallet or bur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Only Chisel and mallet</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7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Procedure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Tedious </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Easy</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7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Operating time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Time consuming</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Less time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Technique </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Tech. easy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Tech.difficult</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7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Bone removal</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Thick buccal plate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Thin lingual plate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81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Post op pain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Less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More-due to damage to lingual periosteum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7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Post op edema</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Less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92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Dry socket</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Incidence high – due to damage to ext. oblique ridge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Negligible-socket eliminated</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196"/>
          <p:cNvSpPr>
            <a:spLocks noChangeArrowheads="1"/>
          </p:cNvSpPr>
          <p:nvPr/>
        </p:nvSpPr>
        <p:spPr bwMode="auto">
          <a:xfrm>
            <a:off x="0" y="381000"/>
            <a:ext cx="8610600" cy="579438"/>
          </a:xfrm>
          <a:prstGeom prst="rect">
            <a:avLst/>
          </a:prstGeom>
          <a:noFill/>
          <a:ln w="9525">
            <a:noFill/>
            <a:miter lim="800000"/>
            <a:headEnd/>
            <a:tailEnd/>
          </a:ln>
          <a:effectLst/>
        </p:spPr>
        <p:txBody>
          <a:bodyPr wrap="square">
            <a:spAutoFit/>
          </a:bodyPr>
          <a:lstStyle/>
          <a:p>
            <a:pPr algn="ctr"/>
            <a:r>
              <a:rPr lang="en-US" sz="3200" b="1" dirty="0" err="1">
                <a:solidFill>
                  <a:schemeClr val="tx2"/>
                </a:solidFill>
                <a:effectLst>
                  <a:outerShdw blurRad="38100" dist="38100" dir="2700000" algn="tl">
                    <a:srgbClr val="000000"/>
                  </a:outerShdw>
                </a:effectLst>
              </a:rPr>
              <a:t>Buccal</a:t>
            </a:r>
            <a:r>
              <a:rPr lang="en-US" sz="3200" b="1" dirty="0">
                <a:solidFill>
                  <a:schemeClr val="tx2"/>
                </a:solidFill>
                <a:effectLst>
                  <a:outerShdw blurRad="38100" dist="38100" dir="2700000" algn="tl">
                    <a:srgbClr val="000000"/>
                  </a:outerShdw>
                </a:effectLst>
              </a:rPr>
              <a:t> vs. Lingual approach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CONSEQUENCES OF REMOVAL</a:t>
            </a:r>
            <a:endPar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Rectangle 3"/>
          <p:cNvSpPr txBox="1">
            <a:spLocks noChangeArrowheads="1"/>
          </p:cNvSpPr>
          <p:nvPr/>
        </p:nvSpPr>
        <p:spPr>
          <a:xfrm>
            <a:off x="0" y="762000"/>
            <a:ext cx="9144000" cy="6629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5-10%</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incidence of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developing dry socket</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which increases with increased trauma and difficulty of extraction.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342900" indent="-342900">
              <a:lnSpc>
                <a:spcPct val="90000"/>
              </a:lnSpc>
              <a:spcBef>
                <a:spcPct val="20000"/>
              </a:spcBef>
              <a:buFont typeface="Arial" pitchFamily="34" charset="0"/>
              <a:buChar char="•"/>
              <a:defRPr/>
            </a:pPr>
            <a:r>
              <a:rPr lang="en-IN" sz="2800" dirty="0" smtClean="0">
                <a:latin typeface="Times New Roman" pitchFamily="18" charset="0"/>
                <a:cs typeface="Times New Roman" pitchFamily="18" charset="0"/>
              </a:rPr>
              <a:t>The reported incidence of lingual nerve     damage is 0.1% to 22%. (black burn &amp; </a:t>
            </a:r>
            <a:r>
              <a:rPr lang="en-IN" sz="2800" dirty="0" err="1" smtClean="0">
                <a:latin typeface="Times New Roman" pitchFamily="18" charset="0"/>
                <a:cs typeface="Times New Roman" pitchFamily="18" charset="0"/>
              </a:rPr>
              <a:t>bramley</a:t>
            </a:r>
            <a:r>
              <a:rPr lang="en-IN" sz="2800" dirty="0" smtClean="0">
                <a:latin typeface="Times New Roman" pitchFamily="18" charset="0"/>
                <a:cs typeface="Times New Roman" pitchFamily="18" charset="0"/>
              </a:rPr>
              <a:t> 1989 – 11%)</a:t>
            </a:r>
          </a:p>
          <a:p>
            <a:pPr marL="342900" indent="-342900">
              <a:lnSpc>
                <a:spcPct val="90000"/>
              </a:lnSpc>
              <a:spcBef>
                <a:spcPct val="20000"/>
              </a:spcBef>
              <a:defRPr/>
            </a:pPr>
            <a:r>
              <a:rPr lang="en-IN" sz="2800" dirty="0" smtClean="0">
                <a:latin typeface="Times New Roman" pitchFamily="18" charset="0"/>
                <a:cs typeface="Times New Roman" pitchFamily="18" charset="0"/>
              </a:rPr>
              <a:t>    The reported incidence of inferior alveolar nerve damage is 0.26% to 8.4%. </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nSpc>
                <a:spcPct val="90000"/>
              </a:lnSpc>
              <a:spcBef>
                <a:spcPct val="20000"/>
              </a:spcBef>
              <a:buFont typeface="Arial" pitchFamily="34" charset="0"/>
              <a:buChar char="•"/>
              <a:defRPr/>
            </a:pPr>
            <a:r>
              <a:rPr lang="en-IN" sz="2800" dirty="0" smtClean="0">
                <a:latin typeface="Times New Roman" pitchFamily="18" charset="0"/>
                <a:cs typeface="Times New Roman" pitchFamily="18" charset="0"/>
              </a:rPr>
              <a:t>Post op. </a:t>
            </a:r>
            <a:r>
              <a:rPr lang="en-IN" sz="2800" dirty="0" err="1" smtClean="0">
                <a:latin typeface="Times New Roman" pitchFamily="18" charset="0"/>
                <a:cs typeface="Times New Roman" pitchFamily="18" charset="0"/>
              </a:rPr>
              <a:t>exessive</a:t>
            </a:r>
            <a:r>
              <a:rPr lang="en-IN" sz="2800" dirty="0" smtClean="0">
                <a:latin typeface="Times New Roman" pitchFamily="18" charset="0"/>
                <a:cs typeface="Times New Roman" pitchFamily="18" charset="0"/>
              </a:rPr>
              <a:t> Swelling, Discoloration, Pain, Malaise, Bruising, and/or Discomfort due to improper handling of  soft tissues.</a:t>
            </a:r>
            <a:endParaRPr kumimoji="0" lang="en-US"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Iatrogenic pocket formation distal to 2</a:t>
            </a:r>
            <a:r>
              <a:rPr kumimoji="0" lang="en-US" sz="28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nd</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molar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Post op complications of pyrexia, pain, Swelling up to 5</a:t>
            </a:r>
            <a:r>
              <a:rPr kumimoji="0" lang="en-US" sz="28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th</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post op day.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Increased anxiety to the patient and stress.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Iatrogenic # in edentulous jaws.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0"/>
            <a:ext cx="3352800" cy="584775"/>
          </a:xfrm>
          <a:prstGeom prst="rect">
            <a:avLst/>
          </a:prstGeom>
        </p:spPr>
        <p:txBody>
          <a:bodyPr wrap="square">
            <a:spAutoFit/>
          </a:bodyPr>
          <a:lstStyle/>
          <a:p>
            <a:r>
              <a:rPr lang="en-IN" sz="3200" dirty="0" smtClean="0">
                <a:latin typeface="Times New Roman" pitchFamily="18" charset="0"/>
                <a:cs typeface="Times New Roman" pitchFamily="18" charset="0"/>
              </a:rPr>
              <a:t>Mandible fracture</a:t>
            </a:r>
            <a:endParaRPr lang="en-IN" sz="3200" dirty="0">
              <a:latin typeface="Times New Roman" pitchFamily="18" charset="0"/>
              <a:cs typeface="Times New Roman" pitchFamily="18" charset="0"/>
            </a:endParaRPr>
          </a:p>
        </p:txBody>
      </p:sp>
      <p:pic>
        <p:nvPicPr>
          <p:cNvPr id="57347" name="Picture 3" descr="C:\Users\SONY\Desktop\panoramic_radiograph_showing_mandible_fracture.jpg"/>
          <p:cNvPicPr>
            <a:picLocks noChangeAspect="1" noChangeArrowheads="1"/>
          </p:cNvPicPr>
          <p:nvPr/>
        </p:nvPicPr>
        <p:blipFill>
          <a:blip r:embed="rId2" cstate="print"/>
          <a:srcRect/>
          <a:stretch>
            <a:fillRect/>
          </a:stretch>
        </p:blipFill>
        <p:spPr bwMode="auto">
          <a:xfrm>
            <a:off x="0" y="838200"/>
            <a:ext cx="9144000" cy="2805112"/>
          </a:xfrm>
          <a:prstGeom prst="rect">
            <a:avLst/>
          </a:prstGeom>
          <a:noFill/>
        </p:spPr>
      </p:pic>
      <p:sp>
        <p:nvSpPr>
          <p:cNvPr id="5" name="Rectangle 4"/>
          <p:cNvSpPr/>
          <p:nvPr/>
        </p:nvSpPr>
        <p:spPr>
          <a:xfrm>
            <a:off x="381000" y="4191000"/>
            <a:ext cx="5488118" cy="523220"/>
          </a:xfrm>
          <a:prstGeom prst="rect">
            <a:avLst/>
          </a:prstGeom>
        </p:spPr>
        <p:txBody>
          <a:bodyPr wrap="square">
            <a:spAutoFit/>
          </a:bodyPr>
          <a:lstStyle/>
          <a:p>
            <a:r>
              <a:rPr lang="en-IN" sz="2800" b="1" dirty="0" smtClean="0">
                <a:latin typeface="Times New Roman" pitchFamily="18" charset="0"/>
                <a:cs typeface="Times New Roman" pitchFamily="18" charset="0"/>
              </a:rPr>
              <a:t>Alveolar Process Fracture</a:t>
            </a:r>
            <a:endParaRPr lang="en-IN" sz="2800" dirty="0">
              <a:latin typeface="Times New Roman" pitchFamily="18" charset="0"/>
              <a:cs typeface="Times New Roman" pitchFamily="18" charset="0"/>
            </a:endParaRPr>
          </a:p>
        </p:txBody>
      </p:sp>
      <p:sp>
        <p:nvSpPr>
          <p:cNvPr id="6" name="Rectangle 5"/>
          <p:cNvSpPr/>
          <p:nvPr/>
        </p:nvSpPr>
        <p:spPr>
          <a:xfrm>
            <a:off x="304800" y="4813994"/>
            <a:ext cx="8458200" cy="1200329"/>
          </a:xfrm>
          <a:prstGeom prst="rect">
            <a:avLst/>
          </a:prstGeom>
        </p:spPr>
        <p:txBody>
          <a:bodyPr wrap="square">
            <a:spAutoFit/>
          </a:bodyPr>
          <a:lstStyle/>
          <a:p>
            <a:r>
              <a:rPr lang="en-IN" sz="2400" dirty="0" smtClean="0">
                <a:latin typeface="Times New Roman" pitchFamily="18" charset="0"/>
                <a:cs typeface="Times New Roman" pitchFamily="18" charset="0"/>
              </a:rPr>
              <a:t>the lingual plate, alveolar plate, </a:t>
            </a:r>
            <a:r>
              <a:rPr lang="en-IN" sz="2400" dirty="0" err="1" smtClean="0">
                <a:latin typeface="Times New Roman" pitchFamily="18" charset="0"/>
                <a:cs typeface="Times New Roman" pitchFamily="18" charset="0"/>
              </a:rPr>
              <a:t>buccal</a:t>
            </a:r>
            <a:r>
              <a:rPr lang="en-IN" sz="2400" dirty="0" smtClean="0">
                <a:latin typeface="Times New Roman" pitchFamily="18" charset="0"/>
                <a:cs typeface="Times New Roman" pitchFamily="18" charset="0"/>
              </a:rPr>
              <a:t> cortical plate, palatal cortical plate, and labial cortical plate(s) may fracture during procedure.</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938992"/>
          </a:xfrm>
          <a:prstGeom prst="rect">
            <a:avLst/>
          </a:prstGeom>
        </p:spPr>
        <p:txBody>
          <a:bodyPr wrap="square">
            <a:spAutoFit/>
          </a:bodyPr>
          <a:lstStyle/>
          <a:p>
            <a:r>
              <a:rPr lang="en-IN" sz="2400" b="1" dirty="0" smtClean="0">
                <a:latin typeface="Times New Roman" pitchFamily="18" charset="0"/>
                <a:cs typeface="Times New Roman" pitchFamily="18" charset="0"/>
              </a:rPr>
              <a:t> -Secondary Infection</a:t>
            </a:r>
          </a:p>
          <a:p>
            <a:r>
              <a:rPr lang="en-IN" sz="2400" dirty="0" smtClean="0">
                <a:latin typeface="Times New Roman" pitchFamily="18" charset="0"/>
                <a:cs typeface="Times New Roman" pitchFamily="18" charset="0"/>
              </a:rPr>
              <a:t>About 1 or 2 %</a:t>
            </a:r>
          </a:p>
          <a:p>
            <a:r>
              <a:rPr lang="en-IN" sz="2400" dirty="0" smtClean="0">
                <a:latin typeface="Times New Roman" pitchFamily="18" charset="0"/>
                <a:cs typeface="Times New Roman" pitchFamily="18" charset="0"/>
              </a:rPr>
              <a:t>Signs of infection include fever above 100 degrees, abnormal swelling, pain or a salty or prolonged bad taste, with or without evidence of discharge from the surgical site</a:t>
            </a:r>
            <a:r>
              <a:rPr lang="en-IN" sz="2400" dirty="0" smtClean="0"/>
              <a:t>.</a:t>
            </a:r>
            <a:endParaRPr lang="en-IN" sz="2400" dirty="0"/>
          </a:p>
        </p:txBody>
      </p:sp>
      <p:sp>
        <p:nvSpPr>
          <p:cNvPr id="3" name="Rectangle 2"/>
          <p:cNvSpPr/>
          <p:nvPr/>
        </p:nvSpPr>
        <p:spPr>
          <a:xfrm>
            <a:off x="228600" y="2438400"/>
            <a:ext cx="5583067" cy="830997"/>
          </a:xfrm>
          <a:prstGeom prst="rect">
            <a:avLst/>
          </a:prstGeom>
        </p:spPr>
        <p:txBody>
          <a:bodyPr wrap="square">
            <a:spAutoFit/>
          </a:bodyPr>
          <a:lstStyle/>
          <a:p>
            <a:r>
              <a:rPr lang="en-IN" sz="2400" b="1" dirty="0" smtClean="0"/>
              <a:t>-</a:t>
            </a:r>
            <a:r>
              <a:rPr lang="en-IN" sz="2400" b="1" dirty="0" smtClean="0">
                <a:latin typeface="Times New Roman" pitchFamily="18" charset="0"/>
                <a:cs typeface="Times New Roman" pitchFamily="18" charset="0"/>
              </a:rPr>
              <a:t>Injury to Adjacent Teeth</a:t>
            </a:r>
          </a:p>
          <a:p>
            <a:endParaRPr lang="en-IN" sz="2400" dirty="0">
              <a:latin typeface="Times New Roman" pitchFamily="18" charset="0"/>
              <a:cs typeface="Times New Roman" pitchFamily="18" charset="0"/>
            </a:endParaRPr>
          </a:p>
        </p:txBody>
      </p:sp>
      <p:sp>
        <p:nvSpPr>
          <p:cNvPr id="4" name="Rectangle 3"/>
          <p:cNvSpPr/>
          <p:nvPr/>
        </p:nvSpPr>
        <p:spPr>
          <a:xfrm>
            <a:off x="228600" y="3124201"/>
            <a:ext cx="6553200" cy="461665"/>
          </a:xfrm>
          <a:prstGeom prst="rect">
            <a:avLst/>
          </a:prstGeom>
        </p:spPr>
        <p:txBody>
          <a:bodyPr wrap="square">
            <a:spAutoFit/>
          </a:bodyPr>
          <a:lstStyle/>
          <a:p>
            <a:r>
              <a:rPr lang="en-IN" dirty="0" smtClean="0"/>
              <a:t> </a:t>
            </a:r>
            <a:r>
              <a:rPr lang="en-IN" sz="2400" dirty="0" smtClean="0"/>
              <a:t>any fillings, crowns,  bridges  adjacent tooth etc.</a:t>
            </a:r>
            <a:endParaRPr lang="en-IN" sz="2400" dirty="0"/>
          </a:p>
        </p:txBody>
      </p:sp>
      <p:sp>
        <p:nvSpPr>
          <p:cNvPr id="5" name="Rectangle 4"/>
          <p:cNvSpPr/>
          <p:nvPr/>
        </p:nvSpPr>
        <p:spPr>
          <a:xfrm>
            <a:off x="152400" y="3982996"/>
            <a:ext cx="8991599" cy="2677656"/>
          </a:xfrm>
          <a:prstGeom prst="rect">
            <a:avLst/>
          </a:prstGeom>
        </p:spPr>
        <p:txBody>
          <a:bodyPr wrap="square">
            <a:spAutoFit/>
          </a:bodyPr>
          <a:lstStyle/>
          <a:p>
            <a:r>
              <a:rPr lang="en-IN" sz="2400" b="1" dirty="0" smtClean="0"/>
              <a:t>-</a:t>
            </a:r>
            <a:r>
              <a:rPr lang="en-IN" sz="2400" b="1" dirty="0" smtClean="0">
                <a:latin typeface="Times New Roman" pitchFamily="18" charset="0"/>
                <a:cs typeface="Times New Roman" pitchFamily="18" charset="0"/>
              </a:rPr>
              <a:t>Displacement of Root Fragments into adjacent facial spaces or may be swallowed or aspirated</a:t>
            </a:r>
          </a:p>
          <a:p>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Exessive</a:t>
            </a:r>
            <a:r>
              <a:rPr lang="en-US" sz="2400" b="1" dirty="0" smtClean="0">
                <a:latin typeface="Times New Roman" pitchFamily="18" charset="0"/>
                <a:cs typeface="Times New Roman" pitchFamily="18" charset="0"/>
              </a:rPr>
              <a:t> bleeding.</a:t>
            </a:r>
          </a:p>
          <a:p>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Trismus</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Dislocation </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a:stretch>
            <a:fillRect/>
          </a:stretch>
        </p:blipFill>
        <p:spPr>
          <a:xfrm>
            <a:off x="-25384" y="0"/>
            <a:ext cx="9169383" cy="6797332"/>
          </a:xfrm>
          <a:prstGeom prst="rect">
            <a:avLst/>
          </a:prstGeom>
        </p:spPr>
      </p:pic>
      <p:sp>
        <p:nvSpPr>
          <p:cNvPr id="3" name="Rectangle 2"/>
          <p:cNvSpPr/>
          <p:nvPr/>
        </p:nvSpPr>
        <p:spPr>
          <a:xfrm>
            <a:off x="4724400" y="304800"/>
            <a:ext cx="4160113" cy="1200329"/>
          </a:xfrm>
          <a:prstGeom prst="rect">
            <a:avLst/>
          </a:prstGeom>
        </p:spPr>
        <p:txBody>
          <a:bodyPr wrap="none">
            <a:spAutoFit/>
          </a:bodyPr>
          <a:lstStyle/>
          <a:p>
            <a:pPr algn="ctr"/>
            <a:r>
              <a:rPr lang="en-US" sz="7200" dirty="0" smtClean="0">
                <a:solidFill>
                  <a:schemeClr val="bg1"/>
                </a:solidFill>
                <a:latin typeface="Times New Roman" pitchFamily="18" charset="0"/>
                <a:ea typeface="ＭＳ Ｐゴシック" pitchFamily="34" charset="-128"/>
                <a:cs typeface="Times New Roman" pitchFamily="18" charset="0"/>
              </a:rPr>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smtClean="0">
                <a:latin typeface="Times New Roman" pitchFamily="18" charset="0"/>
                <a:cs typeface="Times New Roman" pitchFamily="18" charset="0"/>
              </a:rPr>
              <a:t>CLASSIFICATIONS OF MANDIBULAR THIRD MOLAR IMPACTION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144000" cy="5410200"/>
          </a:xfrm>
        </p:spPr>
        <p:txBody>
          <a:bodyPr>
            <a:normAutofit fontScale="92500" lnSpcReduction="20000"/>
          </a:bodyPr>
          <a:lstStyle/>
          <a:p>
            <a:r>
              <a:rPr lang="en-US" sz="3600" b="1" u="sng" dirty="0" smtClean="0">
                <a:latin typeface="Times New Roman" pitchFamily="18" charset="0"/>
                <a:cs typeface="Times New Roman" pitchFamily="18" charset="0"/>
              </a:rPr>
              <a:t>Winter’s Classification</a:t>
            </a:r>
            <a:r>
              <a:rPr lang="en-US" u="sng" dirty="0" smtClean="0">
                <a:latin typeface="Times New Roman" pitchFamily="18" charset="0"/>
                <a:cs typeface="Times New Roman" pitchFamily="18" charset="0"/>
              </a:rPr>
              <a:t> (1926):   </a:t>
            </a:r>
            <a:endParaRPr lang="en-US" dirty="0" smtClean="0">
              <a:latin typeface="Times New Roman" pitchFamily="18" charset="0"/>
              <a:cs typeface="Times New Roman" pitchFamily="18" charset="0"/>
            </a:endParaRPr>
          </a:p>
          <a:p>
            <a:pPr>
              <a:buFont typeface="Wingdings" pitchFamily="2" charset="2"/>
              <a:buChar char="v"/>
            </a:pPr>
            <a:r>
              <a:rPr lang="en-US" b="1" u="sng" dirty="0" smtClean="0">
                <a:latin typeface="Times New Roman" pitchFamily="18" charset="0"/>
                <a:cs typeface="Times New Roman" pitchFamily="18" charset="0"/>
              </a:rPr>
              <a:t>Based on angulations :</a:t>
            </a:r>
            <a:r>
              <a:rPr lang="en-US" dirty="0" smtClean="0">
                <a:latin typeface="Times New Roman" pitchFamily="18" charset="0"/>
                <a:cs typeface="Times New Roman" pitchFamily="18" charset="0"/>
              </a:rPr>
              <a:t> according to the position of the impacted third molar to the long axis of  second molar </a:t>
            </a:r>
          </a:p>
          <a:p>
            <a:pPr>
              <a:buFont typeface="Wingdings" pitchFamily="2" charset="2"/>
              <a:buChar char="Ø"/>
            </a:pPr>
            <a:r>
              <a:rPr lang="en-US" dirty="0" err="1" smtClean="0">
                <a:latin typeface="Times New Roman" pitchFamily="18" charset="0"/>
                <a:cs typeface="Times New Roman" pitchFamily="18" charset="0"/>
              </a:rPr>
              <a:t>Mesioangular</a:t>
            </a:r>
            <a:r>
              <a:rPr lang="en-US" dirty="0" smtClean="0">
                <a:latin typeface="Times New Roman" pitchFamily="18" charset="0"/>
                <a:cs typeface="Times New Roman" pitchFamily="18" charset="0"/>
              </a:rPr>
              <a:t> -45%</a:t>
            </a:r>
          </a:p>
          <a:p>
            <a:pPr>
              <a:buFont typeface="Wingdings" pitchFamily="2" charset="2"/>
              <a:buChar char="Ø"/>
            </a:pPr>
            <a:r>
              <a:rPr lang="en-US" dirty="0" smtClean="0">
                <a:latin typeface="Times New Roman" pitchFamily="18" charset="0"/>
                <a:cs typeface="Times New Roman" pitchFamily="18" charset="0"/>
              </a:rPr>
              <a:t>Horizontal -  10%</a:t>
            </a:r>
          </a:p>
          <a:p>
            <a:pPr>
              <a:buFont typeface="Wingdings" pitchFamily="2" charset="2"/>
              <a:buChar char="Ø"/>
            </a:pPr>
            <a:r>
              <a:rPr lang="en-US" dirty="0" smtClean="0">
                <a:latin typeface="Times New Roman" pitchFamily="18" charset="0"/>
                <a:cs typeface="Times New Roman" pitchFamily="18" charset="0"/>
              </a:rPr>
              <a:t>Vertical    -   40%</a:t>
            </a:r>
          </a:p>
          <a:p>
            <a:pPr>
              <a:buFont typeface="Wingdings" pitchFamily="2" charset="2"/>
              <a:buChar char="Ø"/>
            </a:pPr>
            <a:r>
              <a:rPr lang="en-US" dirty="0" err="1" smtClean="0">
                <a:latin typeface="Times New Roman" pitchFamily="18" charset="0"/>
                <a:cs typeface="Times New Roman" pitchFamily="18" charset="0"/>
              </a:rPr>
              <a:t>Distoangular</a:t>
            </a:r>
            <a:r>
              <a:rPr lang="en-US" dirty="0" smtClean="0">
                <a:latin typeface="Times New Roman" pitchFamily="18" charset="0"/>
                <a:cs typeface="Times New Roman" pitchFamily="18" charset="0"/>
              </a:rPr>
              <a:t> – 5%</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These may occur simultaneously in:         </a:t>
            </a:r>
          </a:p>
          <a:p>
            <a:pPr>
              <a:buFont typeface="Wingdings" pitchFamily="2" charset="2"/>
              <a:buChar char="Ø"/>
            </a:pPr>
            <a:r>
              <a:rPr lang="en-US" dirty="0" err="1" smtClean="0">
                <a:latin typeface="Times New Roman" pitchFamily="18" charset="0"/>
                <a:cs typeface="Times New Roman" pitchFamily="18" charset="0"/>
              </a:rPr>
              <a:t>Buccal</a:t>
            </a:r>
            <a:r>
              <a:rPr lang="en-US" dirty="0" smtClean="0">
                <a:latin typeface="Times New Roman" pitchFamily="18" charset="0"/>
                <a:cs typeface="Times New Roman" pitchFamily="18" charset="0"/>
              </a:rPr>
              <a:t> version </a:t>
            </a:r>
          </a:p>
          <a:p>
            <a:pPr>
              <a:buFont typeface="Wingdings" pitchFamily="2" charset="2"/>
              <a:buChar char="Ø"/>
            </a:pPr>
            <a:r>
              <a:rPr lang="en-US" dirty="0" smtClean="0">
                <a:latin typeface="Times New Roman" pitchFamily="18" charset="0"/>
                <a:cs typeface="Times New Roman" pitchFamily="18" charset="0"/>
              </a:rPr>
              <a:t>Lingual version</a:t>
            </a:r>
          </a:p>
          <a:p>
            <a:pPr>
              <a:buFont typeface="Wingdings" pitchFamily="2" charset="2"/>
              <a:buChar char="Ø"/>
            </a:pPr>
            <a:r>
              <a:rPr lang="en-US" dirty="0" err="1" smtClean="0">
                <a:latin typeface="Times New Roman" pitchFamily="18" charset="0"/>
                <a:cs typeface="Times New Roman" pitchFamily="18" charset="0"/>
              </a:rPr>
              <a:t>Torsoversion</a:t>
            </a:r>
            <a:r>
              <a:rPr lang="en-US" dirty="0" smtClean="0">
                <a:latin typeface="Times New Roman" pitchFamily="18" charset="0"/>
                <a:cs typeface="Times New Roman" pitchFamily="18" charset="0"/>
              </a:rPr>
              <a:t> </a:t>
            </a:r>
          </a:p>
          <a:p>
            <a:endParaRPr lang="en-US" dirty="0"/>
          </a:p>
        </p:txBody>
      </p:sp>
      <p:sp>
        <p:nvSpPr>
          <p:cNvPr id="5" name="Rectangle 4"/>
          <p:cNvSpPr/>
          <p:nvPr/>
        </p:nvSpPr>
        <p:spPr>
          <a:xfrm flipH="1" flipV="1">
            <a:off x="9143999" y="685799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0114" name="Picture 2" descr="C:\Users\SONY\Desktop\Archer (1975) and Kruger (1984)..png"/>
          <p:cNvPicPr>
            <a:picLocks noGrp="1" noChangeAspect="1" noChangeArrowheads="1"/>
          </p:cNvPicPr>
          <p:nvPr>
            <p:ph idx="1"/>
          </p:nvPr>
        </p:nvPicPr>
        <p:blipFill>
          <a:blip r:embed="rId2" cstate="print">
            <a:lum bright="-21000" contrast="35000"/>
          </a:blip>
          <a:srcRect/>
          <a:stretch>
            <a:fillRect/>
          </a:stretch>
        </p:blipFill>
        <p:spPr bwMode="auto">
          <a:xfrm>
            <a:off x="1" y="0"/>
            <a:ext cx="92202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latin typeface="Times New Roman" pitchFamily="18" charset="0"/>
                <a:cs typeface="Times New Roman" pitchFamily="18" charset="0"/>
              </a:rPr>
              <a:t>        WINTER’S SUB CLASSES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latin typeface="Times New Roman" pitchFamily="18" charset="0"/>
                <a:cs typeface="Times New Roman" pitchFamily="18" charset="0"/>
              </a:rPr>
              <a:t>The angle between the </a:t>
            </a:r>
            <a:r>
              <a:rPr lang="en-US" dirty="0" err="1" smtClean="0">
                <a:latin typeface="Times New Roman" pitchFamily="18" charset="0"/>
                <a:cs typeface="Times New Roman" pitchFamily="18" charset="0"/>
              </a:rPr>
              <a:t>occlusal</a:t>
            </a:r>
            <a:r>
              <a:rPr lang="en-US" dirty="0" smtClean="0">
                <a:latin typeface="Times New Roman" pitchFamily="18" charset="0"/>
                <a:cs typeface="Times New Roman" pitchFamily="18" charset="0"/>
              </a:rPr>
              <a:t> plane or line parallel to it and the longitudinal axis of the impacted third molar, in turn, allowed objective classification of the third molars within the </a:t>
            </a:r>
            <a:r>
              <a:rPr lang="en-US" b="1" dirty="0" smtClean="0">
                <a:latin typeface="Times New Roman" pitchFamily="18" charset="0"/>
                <a:cs typeface="Times New Roman" pitchFamily="18" charset="0"/>
              </a:rPr>
              <a:t>Winter subclasses</a:t>
            </a:r>
            <a:r>
              <a:rPr lang="en-US" dirty="0" smtClean="0">
                <a:latin typeface="Times New Roman" pitchFamily="18" charset="0"/>
                <a:cs typeface="Times New Roman" pitchFamily="18" charset="0"/>
              </a:rPr>
              <a:t> as follows</a:t>
            </a:r>
          </a:p>
          <a:p>
            <a:pPr marL="514350" indent="-514350">
              <a:buAutoNum type="arabicPeriod"/>
            </a:pPr>
            <a:r>
              <a:rPr lang="en-US" dirty="0" smtClean="0">
                <a:latin typeface="Times New Roman" pitchFamily="18" charset="0"/>
                <a:cs typeface="Times New Roman" pitchFamily="18" charset="0"/>
              </a:rPr>
              <a:t>Third molars with negative angles (_0°) were considered to be inverted</a:t>
            </a:r>
          </a:p>
          <a:p>
            <a:pPr marL="514350" indent="-514350">
              <a:buAutoNum type="arabicPeriod"/>
            </a:pPr>
            <a:r>
              <a:rPr lang="en-US" dirty="0" smtClean="0">
                <a:latin typeface="Times New Roman" pitchFamily="18" charset="0"/>
                <a:cs typeface="Times New Roman" pitchFamily="18" charset="0"/>
              </a:rPr>
              <a:t> Third molars with an angle between 0° to 30° were considered to be horizontal,      </a:t>
            </a:r>
          </a:p>
          <a:p>
            <a:pPr marL="514350" indent="-514350">
              <a:buFont typeface="+mj-lt"/>
              <a:buAutoNum type="arabicPeriod"/>
            </a:pPr>
            <a:r>
              <a:rPr lang="en-US" dirty="0" smtClean="0">
                <a:latin typeface="Times New Roman" pitchFamily="18" charset="0"/>
                <a:cs typeface="Times New Roman" pitchFamily="18" charset="0"/>
              </a:rPr>
              <a:t>  Third molars with an angle between 31° to 60° were considered to be </a:t>
            </a:r>
            <a:r>
              <a:rPr lang="en-US" dirty="0" err="1" smtClean="0">
                <a:latin typeface="Times New Roman" pitchFamily="18" charset="0"/>
                <a:cs typeface="Times New Roman" pitchFamily="18" charset="0"/>
              </a:rPr>
              <a:t>mesioangular</a:t>
            </a:r>
            <a:r>
              <a:rPr lang="en-US" dirty="0" smtClean="0">
                <a:latin typeface="Times New Roman" pitchFamily="18" charset="0"/>
                <a:cs typeface="Times New Roman" pitchFamily="18" charset="0"/>
              </a:rPr>
              <a:t>,</a:t>
            </a:r>
          </a:p>
          <a:p>
            <a:pPr marL="514350" indent="-514350">
              <a:buFont typeface="+mj-lt"/>
              <a:buAutoNum type="arabicPeriod"/>
            </a:pPr>
            <a:r>
              <a:rPr lang="en-US" dirty="0" smtClean="0">
                <a:latin typeface="Times New Roman" pitchFamily="18" charset="0"/>
                <a:cs typeface="Times New Roman" pitchFamily="18" charset="0"/>
              </a:rPr>
              <a:t>Third molars with an angle between 61° to 90° were considered to be vertical,</a:t>
            </a:r>
          </a:p>
          <a:p>
            <a:pPr marL="514350" indent="-514350">
              <a:buFont typeface="+mj-lt"/>
              <a:buAutoNum type="arabicPeriod"/>
            </a:pPr>
            <a:r>
              <a:rPr lang="en-US" dirty="0" smtClean="0">
                <a:latin typeface="Times New Roman" pitchFamily="18" charset="0"/>
                <a:cs typeface="Times New Roman" pitchFamily="18" charset="0"/>
              </a:rPr>
              <a:t> Third molars with an angle _90° were considered to be </a:t>
            </a:r>
            <a:r>
              <a:rPr lang="en-US" dirty="0" err="1" smtClean="0">
                <a:latin typeface="Times New Roman" pitchFamily="18" charset="0"/>
                <a:cs typeface="Times New Roman" pitchFamily="18" charset="0"/>
              </a:rPr>
              <a:t>distoangular</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2174</TotalTime>
  <Words>2430</Words>
  <Application>Microsoft Office PowerPoint</Application>
  <PresentationFormat>On-screen Show (4:3)</PresentationFormat>
  <Paragraphs>398</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Technic</vt:lpstr>
      <vt:lpstr>              IMPACTED THIRD MOLAR            SURGERY &amp; COMPLICATIONS</vt:lpstr>
      <vt:lpstr>Slide 2</vt:lpstr>
      <vt:lpstr>Slide 3</vt:lpstr>
      <vt:lpstr>Slide 4</vt:lpstr>
      <vt:lpstr>         CAUSES OF IMPACTION </vt:lpstr>
      <vt:lpstr>Slide 6</vt:lpstr>
      <vt:lpstr>CLASSIFICATIONS OF MANDIBULAR THIRD MOLAR IMPACTION</vt:lpstr>
      <vt:lpstr>Slide 8</vt:lpstr>
      <vt:lpstr>        WINTER’S SUB CLASSES</vt:lpstr>
      <vt:lpstr>  Pell and Gregory’s Classification(1933)  BASED ON THE RELATIONSHIP OF THE THIRD MOLAR TO THE RAMUS OF THE MANDIBLE AND THE SECOND MOLAR</vt:lpstr>
      <vt:lpstr>BASED ON POSITION OF HIGHEST PORTION OF THIRD MOLAR WITH OCCLUSAL PLANE</vt:lpstr>
      <vt:lpstr>Slide 12</vt:lpstr>
      <vt:lpstr>Classifications </vt:lpstr>
      <vt:lpstr>Slide 14</vt:lpstr>
      <vt:lpstr>               ADA-AAOMS CLASSIFICATION</vt:lpstr>
      <vt:lpstr>Slide 16</vt:lpstr>
      <vt:lpstr>                 Winters “WAR” lines</vt:lpstr>
      <vt:lpstr>Slide 18</vt:lpstr>
      <vt:lpstr>          PEDERSON’S DIFFICULTY INDEX</vt:lpstr>
      <vt:lpstr>Slide 20</vt:lpstr>
      <vt:lpstr>Slide 21</vt:lpstr>
      <vt:lpstr>    SEQUENCE OF PROCEDURE</vt:lpstr>
      <vt:lpstr>INCISIONS  AND FLAPS</vt:lpstr>
      <vt:lpstr>                   Incision-flap design</vt:lpstr>
      <vt:lpstr>               Incision-flap design</vt:lpstr>
      <vt:lpstr>                ENVELOPE  FLAP</vt:lpstr>
      <vt:lpstr>             TRIANGULAR FLAP</vt:lpstr>
      <vt:lpstr>      COMMA SHAPED INCISION</vt:lpstr>
      <vt:lpstr>          SZMYD  INCISION(1971)</vt:lpstr>
      <vt:lpstr>BARWICK’S TONGUE FLAP(1966)</vt:lpstr>
      <vt:lpstr>      BAYONET SHAPE INSICION</vt:lpstr>
      <vt:lpstr>                 BONE REMOVAL</vt:lpstr>
      <vt:lpstr>REMOVAL OF OVERLYING BONE  </vt:lpstr>
      <vt:lpstr>   REMOVAL OF OVERLYING BONE  </vt:lpstr>
      <vt:lpstr>Slide 35</vt:lpstr>
      <vt:lpstr>REMOVAL OF OVERLYING BONE </vt:lpstr>
      <vt:lpstr>             SECTIONING OF TOOTH  </vt:lpstr>
      <vt:lpstr>                            SECTIONING OF TOOTH  </vt:lpstr>
      <vt:lpstr>Slide 39</vt:lpstr>
      <vt:lpstr>Slide 40</vt:lpstr>
      <vt:lpstr>Slide 41</vt:lpstr>
      <vt:lpstr> DELIVERY OF SECTIONED TOOTH</vt:lpstr>
      <vt:lpstr>         DELIVERY OF SECTIONED TOOTH</vt:lpstr>
      <vt:lpstr>        DELIVERY OF SECTIONED TOOTH</vt:lpstr>
      <vt:lpstr>   DELIVERY OF SECTIONED TOOTH</vt:lpstr>
      <vt:lpstr>    DELIVERED TOOTH &amp; EMPTY SOCKET</vt:lpstr>
      <vt:lpstr>      SMOOTHENING &amp; DEBRIDEMENT OF SOCKET</vt:lpstr>
      <vt:lpstr>           CLOSURE OF WOUND</vt:lpstr>
      <vt:lpstr>              CLOSURE OF WOUND</vt:lpstr>
      <vt:lpstr>LINGUAL-SPLIT TECHNIQUE</vt:lpstr>
      <vt:lpstr>Slide 51</vt:lpstr>
      <vt:lpstr>                WARD’S INCISION</vt:lpstr>
      <vt:lpstr>REFLECTION OF MUCOPERIOSTEAL FLAP</vt:lpstr>
      <vt:lpstr>  REMOVAL OF BUCCAL CORTICAL PLATE</vt:lpstr>
      <vt:lpstr>CHISEL BEVEL PARALLEL TO  EXT OBLIQUE RIDGE</vt:lpstr>
      <vt:lpstr>   FRACTURE OF LINGUAL CORTICAL PLATE</vt:lpstr>
      <vt:lpstr>           REMOVAL OF TOOTH</vt:lpstr>
      <vt:lpstr>   LINGUAL-SPLIT TECHNIQUE</vt:lpstr>
      <vt:lpstr>         LINGUAL-SPLIT TECHNIQUE</vt:lpstr>
      <vt:lpstr>LINGUAL-SPLIT TECHNIQUE</vt:lpstr>
      <vt:lpstr>Slide 61</vt:lpstr>
      <vt:lpstr>Slide 62</vt:lpstr>
      <vt:lpstr>Slide 63</vt:lpstr>
      <vt:lpstr>Slide 64</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IMPACTED MANDIBULAR THIRD MOLARS</dc:title>
  <dc:creator>user</dc:creator>
  <cp:lastModifiedBy>VIVEKK</cp:lastModifiedBy>
  <cp:revision>226</cp:revision>
  <dcterms:created xsi:type="dcterms:W3CDTF">2010-12-16T17:16:47Z</dcterms:created>
  <dcterms:modified xsi:type="dcterms:W3CDTF">2014-08-31T07:15:20Z</dcterms:modified>
</cp:coreProperties>
</file>